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2"/>
    <p:sldMasterId id="2147484287" r:id="rId3"/>
    <p:sldMasterId id="2147484296" r:id="rId4"/>
    <p:sldMasterId id="2147484304" r:id="rId5"/>
  </p:sldMasterIdLst>
  <p:notesMasterIdLst>
    <p:notesMasterId r:id="rId28"/>
  </p:notesMasterIdLst>
  <p:handoutMasterIdLst>
    <p:handoutMasterId r:id="rId29"/>
  </p:handoutMasterIdLst>
  <p:sldIdLst>
    <p:sldId id="257" r:id="rId6"/>
    <p:sldId id="337" r:id="rId7"/>
    <p:sldId id="402" r:id="rId8"/>
    <p:sldId id="405" r:id="rId9"/>
    <p:sldId id="278" r:id="rId10"/>
    <p:sldId id="298" r:id="rId11"/>
    <p:sldId id="335" r:id="rId12"/>
    <p:sldId id="377" r:id="rId13"/>
    <p:sldId id="371" r:id="rId14"/>
    <p:sldId id="384" r:id="rId15"/>
    <p:sldId id="387" r:id="rId16"/>
    <p:sldId id="388" r:id="rId17"/>
    <p:sldId id="344" r:id="rId18"/>
    <p:sldId id="284" r:id="rId19"/>
    <p:sldId id="392" r:id="rId20"/>
    <p:sldId id="282" r:id="rId21"/>
    <p:sldId id="325" r:id="rId22"/>
    <p:sldId id="396" r:id="rId23"/>
    <p:sldId id="355" r:id="rId24"/>
    <p:sldId id="347" r:id="rId25"/>
    <p:sldId id="401" r:id="rId26"/>
    <p:sldId id="403" r:id="rId27"/>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 id="{65AB700F-8190-4A0E-ADC2-AB60D5CA0D37}">
          <p14:sldIdLst>
            <p14:sldId id="257"/>
          </p14:sldIdLst>
        </p14:section>
        <p14:section name="Introduction Video" id="{60F831D7-CCD4-4ACF-8C9B-F91E49A3A9EA}">
          <p14:sldIdLst>
            <p14:sldId id="337"/>
          </p14:sldIdLst>
        </p14:section>
        <p14:section name="Overivew of Workshop Material" id="{1611EBF0-E162-4469-B03F-DC31C1561B07}">
          <p14:sldIdLst>
            <p14:sldId id="402"/>
            <p14:sldId id="405"/>
          </p14:sldIdLst>
        </p14:section>
        <p14:section name="History and Definition of Industry 4.0?" id="{D2BF7E65-31E8-454C-8EDA-003F4AB69F7A}">
          <p14:sldIdLst>
            <p14:sldId id="278"/>
            <p14:sldId id="298"/>
            <p14:sldId id="335"/>
            <p14:sldId id="377"/>
            <p14:sldId id="371"/>
            <p14:sldId id="384"/>
            <p14:sldId id="387"/>
          </p14:sldIdLst>
        </p14:section>
        <p14:section name="Market and Government Actions" id="{AC9742D6-1D10-4E49-BF29-741AD83B9398}">
          <p14:sldIdLst>
            <p14:sldId id="388"/>
          </p14:sldIdLst>
        </p14:section>
        <p14:section name="Building Higher Level Data Models" id="{52E2BD60-EAB9-402B-A158-11E6FA697629}">
          <p14:sldIdLst/>
        </p14:section>
        <p14:section name="Intel's Vison" id="{DBBE4233-8332-4CE7-901C-231FEE5848F3}">
          <p14:sldIdLst>
            <p14:sldId id="344"/>
            <p14:sldId id="284"/>
            <p14:sldId id="392"/>
            <p14:sldId id="282"/>
            <p14:sldId id="325"/>
            <p14:sldId id="396"/>
          </p14:sldIdLst>
        </p14:section>
        <p14:section name="Case Studies and Examples" id="{B22DA43F-B2D4-45F9-A2D7-4BAC6C18E79B}">
          <p14:sldIdLst>
            <p14:sldId id="355"/>
          </p14:sldIdLst>
        </p14:section>
        <p14:section name="Conclusion and Resources" id="{A9E34312-1D17-41F3-AAB6-3F129591F4EF}">
          <p14:sldIdLst>
            <p14:sldId id="347"/>
            <p14:sldId id="401"/>
            <p14:sldId id="403"/>
          </p14:sldIdLst>
        </p14:section>
        <p14:section name="Backup" id="{02C3FFF7-DD9C-4FAA-8355-057FC00E84B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CBA9E5"/>
    <a:srgbClr val="FFFFFF"/>
    <a:srgbClr val="0073D4"/>
    <a:srgbClr val="007379"/>
    <a:srgbClr val="003E79"/>
    <a:srgbClr val="00FF00"/>
    <a:srgbClr val="D0E600"/>
    <a:srgbClr val="788500"/>
    <a:srgbClr val="DC8500"/>
    <a:srgbClr val="FFDD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392" autoAdjust="0"/>
    <p:restoredTop sz="85818" autoAdjust="0"/>
  </p:normalViewPr>
  <p:slideViewPr>
    <p:cSldViewPr snapToGrid="0">
      <p:cViewPr varScale="1">
        <p:scale>
          <a:sx n="76" d="100"/>
          <a:sy n="76" d="100"/>
        </p:scale>
        <p:origin x="466" y="7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40" d="100"/>
        <a:sy n="140" d="100"/>
      </p:scale>
      <p:origin x="0" y="-29203"/>
    </p:cViewPr>
  </p:sorterViewPr>
  <p:notesViewPr>
    <p:cSldViewPr snapToGrid="0">
      <p:cViewPr varScale="1">
        <p:scale>
          <a:sx n="67" d="100"/>
          <a:sy n="67" d="100"/>
        </p:scale>
        <p:origin x="3120"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2.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4.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3.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F20329-7F6F-4147-867A-A01395AFC9BE}" type="doc">
      <dgm:prSet loTypeId="urn:microsoft.com/office/officeart/2005/8/layout/cycle6" loCatId="cycle" qsTypeId="urn:microsoft.com/office/officeart/2005/8/quickstyle/simple5" qsCatId="simple" csTypeId="urn:microsoft.com/office/officeart/2005/8/colors/accent1_2" csCatId="accent1" phldr="1"/>
      <dgm:spPr/>
      <dgm:t>
        <a:bodyPr/>
        <a:lstStyle/>
        <a:p>
          <a:endParaRPr lang="en-US"/>
        </a:p>
      </dgm:t>
    </dgm:pt>
    <dgm:pt modelId="{65FBD652-C1D1-4F7A-9FD1-83FDC7E5E1ED}">
      <dgm:prSet phldrT="[Text]"/>
      <dgm:spPr/>
      <dgm:t>
        <a:bodyPr/>
        <a:lstStyle/>
        <a:p>
          <a:r>
            <a:rPr lang="en-US" dirty="0" smtClean="0"/>
            <a:t>Silicon Based Security</a:t>
          </a:r>
          <a:endParaRPr lang="en-US" dirty="0"/>
        </a:p>
      </dgm:t>
    </dgm:pt>
    <dgm:pt modelId="{BC041DAF-1C48-4C04-8035-B4331F98B5ED}" type="parTrans" cxnId="{51331A1B-4F52-4A87-A4B2-6BE47EC95814}">
      <dgm:prSet/>
      <dgm:spPr/>
      <dgm:t>
        <a:bodyPr/>
        <a:lstStyle/>
        <a:p>
          <a:endParaRPr lang="en-US"/>
        </a:p>
      </dgm:t>
    </dgm:pt>
    <dgm:pt modelId="{601F3605-A9DC-4AA6-A459-9D4DB25E94CD}" type="sibTrans" cxnId="{51331A1B-4F52-4A87-A4B2-6BE47EC95814}">
      <dgm:prSet/>
      <dgm:spPr/>
      <dgm:t>
        <a:bodyPr/>
        <a:lstStyle/>
        <a:p>
          <a:endParaRPr lang="en-US"/>
        </a:p>
      </dgm:t>
    </dgm:pt>
    <dgm:pt modelId="{5B7C90FB-80FD-448E-B9AC-AE9EE6C02212}">
      <dgm:prSet phldrT="[Text]"/>
      <dgm:spPr/>
      <dgm:t>
        <a:bodyPr/>
        <a:lstStyle/>
        <a:p>
          <a:r>
            <a:rPr lang="en-US" dirty="0" smtClean="0"/>
            <a:t>Human-Machine Interfaces</a:t>
          </a:r>
          <a:endParaRPr lang="en-US" dirty="0"/>
        </a:p>
      </dgm:t>
    </dgm:pt>
    <dgm:pt modelId="{F582FB2F-0272-48D4-B924-19722BC3A623}" type="parTrans" cxnId="{ED9621BE-0E43-4C79-B13C-E303011F3143}">
      <dgm:prSet/>
      <dgm:spPr/>
      <dgm:t>
        <a:bodyPr/>
        <a:lstStyle/>
        <a:p>
          <a:endParaRPr lang="en-US"/>
        </a:p>
      </dgm:t>
    </dgm:pt>
    <dgm:pt modelId="{346D5953-C992-4473-B632-5F1D941C9E46}" type="sibTrans" cxnId="{ED9621BE-0E43-4C79-B13C-E303011F3143}">
      <dgm:prSet/>
      <dgm:spPr/>
      <dgm:t>
        <a:bodyPr/>
        <a:lstStyle/>
        <a:p>
          <a:endParaRPr lang="en-US"/>
        </a:p>
      </dgm:t>
    </dgm:pt>
    <dgm:pt modelId="{2EDB7F5A-61C9-42E2-B4CC-EBD3AA816D8E}">
      <dgm:prSet phldrT="[Text]"/>
      <dgm:spPr/>
      <dgm:t>
        <a:bodyPr/>
        <a:lstStyle/>
        <a:p>
          <a:r>
            <a:rPr lang="en-US" dirty="0" err="1" smtClean="0"/>
            <a:t>IoT</a:t>
          </a:r>
          <a:endParaRPr lang="en-US" dirty="0"/>
        </a:p>
      </dgm:t>
    </dgm:pt>
    <dgm:pt modelId="{EC14AD80-571E-4114-AB0D-A0EC5273CF03}" type="parTrans" cxnId="{EF171C3E-E023-4AC7-BA6C-BC65DEB149D6}">
      <dgm:prSet/>
      <dgm:spPr/>
      <dgm:t>
        <a:bodyPr/>
        <a:lstStyle/>
        <a:p>
          <a:endParaRPr lang="en-US"/>
        </a:p>
      </dgm:t>
    </dgm:pt>
    <dgm:pt modelId="{C68B3AF8-4345-4511-879F-3459CAD328BD}" type="sibTrans" cxnId="{EF171C3E-E023-4AC7-BA6C-BC65DEB149D6}">
      <dgm:prSet/>
      <dgm:spPr/>
      <dgm:t>
        <a:bodyPr/>
        <a:lstStyle/>
        <a:p>
          <a:endParaRPr lang="en-US"/>
        </a:p>
      </dgm:t>
    </dgm:pt>
    <dgm:pt modelId="{D81B4039-F5A1-4798-A4AF-0A1EB97EF454}">
      <dgm:prSet phldrT="[Text]"/>
      <dgm:spPr/>
      <dgm:t>
        <a:bodyPr/>
        <a:lstStyle/>
        <a:p>
          <a:r>
            <a:rPr lang="en-US" dirty="0" smtClean="0"/>
            <a:t>Data Center Computing</a:t>
          </a:r>
          <a:endParaRPr lang="en-US" dirty="0"/>
        </a:p>
      </dgm:t>
    </dgm:pt>
    <dgm:pt modelId="{44C55714-F85B-4B5D-A04D-C4941E55BCA4}" type="parTrans" cxnId="{F6B93882-3B3C-4C9E-AF6B-90C74AD63E80}">
      <dgm:prSet/>
      <dgm:spPr/>
      <dgm:t>
        <a:bodyPr/>
        <a:lstStyle/>
        <a:p>
          <a:endParaRPr lang="en-US"/>
        </a:p>
      </dgm:t>
    </dgm:pt>
    <dgm:pt modelId="{2DF773D1-2E63-4E0D-8C6E-59EB5AAEA35E}" type="sibTrans" cxnId="{F6B93882-3B3C-4C9E-AF6B-90C74AD63E80}">
      <dgm:prSet/>
      <dgm:spPr/>
      <dgm:t>
        <a:bodyPr/>
        <a:lstStyle/>
        <a:p>
          <a:endParaRPr lang="en-US"/>
        </a:p>
      </dgm:t>
    </dgm:pt>
    <dgm:pt modelId="{B3E50EDE-FAAF-44AB-986D-F9139E544E00}">
      <dgm:prSet phldrT="[Text]"/>
      <dgm:spPr/>
      <dgm:t>
        <a:bodyPr/>
        <a:lstStyle/>
        <a:p>
          <a:r>
            <a:rPr lang="en-US" dirty="0" smtClean="0"/>
            <a:t>Smart Sensors</a:t>
          </a:r>
          <a:endParaRPr lang="en-US" dirty="0"/>
        </a:p>
      </dgm:t>
    </dgm:pt>
    <dgm:pt modelId="{60186020-5FC8-4736-BC88-24547BAC72BA}" type="parTrans" cxnId="{D2FD2203-6054-4553-8DFC-9773156E1A2B}">
      <dgm:prSet/>
      <dgm:spPr/>
      <dgm:t>
        <a:bodyPr/>
        <a:lstStyle/>
        <a:p>
          <a:endParaRPr lang="en-US"/>
        </a:p>
      </dgm:t>
    </dgm:pt>
    <dgm:pt modelId="{6B9D3FC1-3B78-44C8-B3AE-0594874171C3}" type="sibTrans" cxnId="{D2FD2203-6054-4553-8DFC-9773156E1A2B}">
      <dgm:prSet/>
      <dgm:spPr/>
      <dgm:t>
        <a:bodyPr/>
        <a:lstStyle/>
        <a:p>
          <a:endParaRPr lang="en-US"/>
        </a:p>
      </dgm:t>
    </dgm:pt>
    <dgm:pt modelId="{6E9AA880-F14C-481E-BF1F-3D6CF22D120B}">
      <dgm:prSet phldrT="[Text]"/>
      <dgm:spPr/>
      <dgm:t>
        <a:bodyPr/>
        <a:lstStyle/>
        <a:p>
          <a:r>
            <a:rPr lang="en-US" dirty="0" smtClean="0"/>
            <a:t>Augmented Reality</a:t>
          </a:r>
          <a:endParaRPr lang="en-US" dirty="0"/>
        </a:p>
      </dgm:t>
    </dgm:pt>
    <dgm:pt modelId="{16E26129-95AA-40E4-AA17-206E20E34773}" type="parTrans" cxnId="{78593F60-E48F-4F8C-8177-8464D64F5C0E}">
      <dgm:prSet/>
      <dgm:spPr/>
      <dgm:t>
        <a:bodyPr/>
        <a:lstStyle/>
        <a:p>
          <a:endParaRPr lang="en-US"/>
        </a:p>
      </dgm:t>
    </dgm:pt>
    <dgm:pt modelId="{F473D423-599D-4EC7-B938-6195E63D3475}" type="sibTrans" cxnId="{78593F60-E48F-4F8C-8177-8464D64F5C0E}">
      <dgm:prSet/>
      <dgm:spPr/>
      <dgm:t>
        <a:bodyPr/>
        <a:lstStyle/>
        <a:p>
          <a:endParaRPr lang="en-US"/>
        </a:p>
      </dgm:t>
    </dgm:pt>
    <dgm:pt modelId="{6E79E53E-BD36-4F42-BA3A-49FFB9AAE1B4}">
      <dgm:prSet phldrT="[Text]"/>
      <dgm:spPr/>
      <dgm:t>
        <a:bodyPr/>
        <a:lstStyle/>
        <a:p>
          <a:r>
            <a:rPr lang="en-US" dirty="0" smtClean="0"/>
            <a:t>Mass Customization</a:t>
          </a:r>
          <a:endParaRPr lang="en-US" dirty="0"/>
        </a:p>
      </dgm:t>
    </dgm:pt>
    <dgm:pt modelId="{5A53A831-0AA3-4B20-9918-9FF0239B474A}" type="parTrans" cxnId="{076CA602-58B1-4B73-AF11-91504BB31F0C}">
      <dgm:prSet/>
      <dgm:spPr/>
      <dgm:t>
        <a:bodyPr/>
        <a:lstStyle/>
        <a:p>
          <a:endParaRPr lang="en-US"/>
        </a:p>
      </dgm:t>
    </dgm:pt>
    <dgm:pt modelId="{D560A72C-EAF0-4900-A1F4-E38559C428EB}" type="sibTrans" cxnId="{076CA602-58B1-4B73-AF11-91504BB31F0C}">
      <dgm:prSet/>
      <dgm:spPr/>
      <dgm:t>
        <a:bodyPr/>
        <a:lstStyle/>
        <a:p>
          <a:endParaRPr lang="en-US"/>
        </a:p>
      </dgm:t>
    </dgm:pt>
    <dgm:pt modelId="{4E45A545-F859-4F9E-9638-6BFEF7F98DCA}">
      <dgm:prSet phldrT="[Text]"/>
      <dgm:spPr/>
      <dgm:t>
        <a:bodyPr/>
        <a:lstStyle/>
        <a:p>
          <a:r>
            <a:rPr lang="en-US" dirty="0" smtClean="0"/>
            <a:t>Wearables</a:t>
          </a:r>
          <a:endParaRPr lang="en-US" dirty="0"/>
        </a:p>
      </dgm:t>
    </dgm:pt>
    <dgm:pt modelId="{F1D6C03B-62C0-4CF6-989E-B3C814078BD4}" type="parTrans" cxnId="{883F8CB5-5668-4B43-BE6E-71EE5DB584ED}">
      <dgm:prSet/>
      <dgm:spPr/>
      <dgm:t>
        <a:bodyPr/>
        <a:lstStyle/>
        <a:p>
          <a:endParaRPr lang="en-US"/>
        </a:p>
      </dgm:t>
    </dgm:pt>
    <dgm:pt modelId="{957B4DB7-9557-463A-86C4-B455727C5510}" type="sibTrans" cxnId="{883F8CB5-5668-4B43-BE6E-71EE5DB584ED}">
      <dgm:prSet/>
      <dgm:spPr/>
      <dgm:t>
        <a:bodyPr/>
        <a:lstStyle/>
        <a:p>
          <a:endParaRPr lang="en-US"/>
        </a:p>
      </dgm:t>
    </dgm:pt>
    <dgm:pt modelId="{BB85B7E0-455F-4C64-920D-409105D32382}">
      <dgm:prSet phldrT="[Text]"/>
      <dgm:spPr/>
      <dgm:t>
        <a:bodyPr/>
        <a:lstStyle/>
        <a:p>
          <a:r>
            <a:rPr lang="en-US" dirty="0" smtClean="0"/>
            <a:t>3gfdhdgdyehgD Printing</a:t>
          </a:r>
          <a:endParaRPr lang="en-US" dirty="0"/>
        </a:p>
      </dgm:t>
    </dgm:pt>
    <dgm:pt modelId="{7B094D99-6567-475F-8671-23A367F87100}" type="parTrans" cxnId="{CC75B962-7998-41D1-A29A-811122616AF4}">
      <dgm:prSet/>
      <dgm:spPr/>
      <dgm:t>
        <a:bodyPr/>
        <a:lstStyle/>
        <a:p>
          <a:endParaRPr lang="en-US"/>
        </a:p>
      </dgm:t>
    </dgm:pt>
    <dgm:pt modelId="{55CAE376-D877-49A0-ACD0-D9578CD59B81}" type="sibTrans" cxnId="{CC75B962-7998-41D1-A29A-811122616AF4}">
      <dgm:prSet/>
      <dgm:spPr/>
      <dgm:t>
        <a:bodyPr/>
        <a:lstStyle/>
        <a:p>
          <a:endParaRPr lang="en-US"/>
        </a:p>
      </dgm:t>
    </dgm:pt>
    <dgm:pt modelId="{07D3E408-205D-4EF2-AB97-BF1D2E3355DD}">
      <dgm:prSet phldrT="[Text]"/>
      <dgm:spPr/>
      <dgm:t>
        <a:bodyPr/>
        <a:lstStyle/>
        <a:p>
          <a:r>
            <a:rPr lang="en-US" dirty="0" smtClean="0"/>
            <a:t>Artificial Intelligence</a:t>
          </a:r>
          <a:endParaRPr lang="en-US" dirty="0"/>
        </a:p>
      </dgm:t>
    </dgm:pt>
    <dgm:pt modelId="{CAA503B1-4E16-4D61-B29C-343722A2AC6D}" type="parTrans" cxnId="{FBE243B2-3AB3-4D21-B2D1-40DFCC506260}">
      <dgm:prSet/>
      <dgm:spPr/>
      <dgm:t>
        <a:bodyPr/>
        <a:lstStyle/>
        <a:p>
          <a:endParaRPr lang="en-US"/>
        </a:p>
      </dgm:t>
    </dgm:pt>
    <dgm:pt modelId="{962E5113-A860-4321-8C1E-19F0E273F0D0}" type="sibTrans" cxnId="{FBE243B2-3AB3-4D21-B2D1-40DFCC506260}">
      <dgm:prSet/>
      <dgm:spPr/>
      <dgm:t>
        <a:bodyPr/>
        <a:lstStyle/>
        <a:p>
          <a:endParaRPr lang="en-US"/>
        </a:p>
      </dgm:t>
    </dgm:pt>
    <dgm:pt modelId="{A8B9FF36-166D-4E67-B25F-A543DC19CF3D}">
      <dgm:prSet phldrT="[Text]"/>
      <dgm:spPr/>
      <dgm:t>
        <a:bodyPr/>
        <a:lstStyle/>
        <a:p>
          <a:r>
            <a:rPr lang="en-US" dirty="0" smtClean="0"/>
            <a:t>Secure Device Onboard</a:t>
          </a:r>
          <a:endParaRPr lang="en-US" dirty="0"/>
        </a:p>
      </dgm:t>
    </dgm:pt>
    <dgm:pt modelId="{A0D97F82-2020-4A4A-A3C8-425C656D608F}" type="parTrans" cxnId="{847B41B6-A791-4F9B-AE51-190D826087D9}">
      <dgm:prSet/>
      <dgm:spPr/>
      <dgm:t>
        <a:bodyPr/>
        <a:lstStyle/>
        <a:p>
          <a:endParaRPr lang="en-US"/>
        </a:p>
      </dgm:t>
    </dgm:pt>
    <dgm:pt modelId="{294709E0-AC46-4E2D-A997-EF117C3C2F4F}" type="sibTrans" cxnId="{847B41B6-A791-4F9B-AE51-190D826087D9}">
      <dgm:prSet/>
      <dgm:spPr/>
      <dgm:t>
        <a:bodyPr/>
        <a:lstStyle/>
        <a:p>
          <a:endParaRPr lang="en-US"/>
        </a:p>
      </dgm:t>
    </dgm:pt>
    <dgm:pt modelId="{038D64EC-0361-4569-B21D-4BF9E234006E}" type="pres">
      <dgm:prSet presAssocID="{EEF20329-7F6F-4147-867A-A01395AFC9BE}" presName="cycle" presStyleCnt="0">
        <dgm:presLayoutVars>
          <dgm:dir/>
          <dgm:resizeHandles val="exact"/>
        </dgm:presLayoutVars>
      </dgm:prSet>
      <dgm:spPr/>
      <dgm:t>
        <a:bodyPr/>
        <a:lstStyle/>
        <a:p>
          <a:endParaRPr lang="en-US"/>
        </a:p>
      </dgm:t>
    </dgm:pt>
    <dgm:pt modelId="{DF516209-4D29-4ECD-9B75-5314A862194A}" type="pres">
      <dgm:prSet presAssocID="{65FBD652-C1D1-4F7A-9FD1-83FDC7E5E1ED}" presName="node" presStyleLbl="node1" presStyleIdx="0" presStyleCnt="11">
        <dgm:presLayoutVars>
          <dgm:bulletEnabled val="1"/>
        </dgm:presLayoutVars>
      </dgm:prSet>
      <dgm:spPr/>
      <dgm:t>
        <a:bodyPr/>
        <a:lstStyle/>
        <a:p>
          <a:endParaRPr lang="en-US"/>
        </a:p>
      </dgm:t>
    </dgm:pt>
    <dgm:pt modelId="{89F697E0-F08B-435C-A2B2-890D4464DC1F}" type="pres">
      <dgm:prSet presAssocID="{65FBD652-C1D1-4F7A-9FD1-83FDC7E5E1ED}" presName="spNode" presStyleCnt="0"/>
      <dgm:spPr/>
    </dgm:pt>
    <dgm:pt modelId="{DE080EF2-48E0-4018-AD6D-FFAD45BD187F}" type="pres">
      <dgm:prSet presAssocID="{601F3605-A9DC-4AA6-A459-9D4DB25E94CD}" presName="sibTrans" presStyleLbl="sibTrans1D1" presStyleIdx="0" presStyleCnt="11"/>
      <dgm:spPr/>
      <dgm:t>
        <a:bodyPr/>
        <a:lstStyle/>
        <a:p>
          <a:endParaRPr lang="en-US"/>
        </a:p>
      </dgm:t>
    </dgm:pt>
    <dgm:pt modelId="{447D5BF4-15B6-4C0D-AE10-EA5858E19E49}" type="pres">
      <dgm:prSet presAssocID="{5B7C90FB-80FD-448E-B9AC-AE9EE6C02212}" presName="node" presStyleLbl="node1" presStyleIdx="1" presStyleCnt="11">
        <dgm:presLayoutVars>
          <dgm:bulletEnabled val="1"/>
        </dgm:presLayoutVars>
      </dgm:prSet>
      <dgm:spPr/>
      <dgm:t>
        <a:bodyPr/>
        <a:lstStyle/>
        <a:p>
          <a:endParaRPr lang="en-US"/>
        </a:p>
      </dgm:t>
    </dgm:pt>
    <dgm:pt modelId="{12482FBF-D3D9-4EB1-980D-6F3D01C200E2}" type="pres">
      <dgm:prSet presAssocID="{5B7C90FB-80FD-448E-B9AC-AE9EE6C02212}" presName="spNode" presStyleCnt="0"/>
      <dgm:spPr/>
    </dgm:pt>
    <dgm:pt modelId="{FE300D51-9A9D-4032-B11F-A9C77DCB5428}" type="pres">
      <dgm:prSet presAssocID="{346D5953-C992-4473-B632-5F1D941C9E46}" presName="sibTrans" presStyleLbl="sibTrans1D1" presStyleIdx="1" presStyleCnt="11"/>
      <dgm:spPr/>
      <dgm:t>
        <a:bodyPr/>
        <a:lstStyle/>
        <a:p>
          <a:endParaRPr lang="en-US"/>
        </a:p>
      </dgm:t>
    </dgm:pt>
    <dgm:pt modelId="{317EB252-AE47-480C-8701-5357F5CCA76B}" type="pres">
      <dgm:prSet presAssocID="{2EDB7F5A-61C9-42E2-B4CC-EBD3AA816D8E}" presName="node" presStyleLbl="node1" presStyleIdx="2" presStyleCnt="11">
        <dgm:presLayoutVars>
          <dgm:bulletEnabled val="1"/>
        </dgm:presLayoutVars>
      </dgm:prSet>
      <dgm:spPr/>
      <dgm:t>
        <a:bodyPr/>
        <a:lstStyle/>
        <a:p>
          <a:endParaRPr lang="en-US"/>
        </a:p>
      </dgm:t>
    </dgm:pt>
    <dgm:pt modelId="{C405834D-1FC3-494F-A872-1620F8ECBCF3}" type="pres">
      <dgm:prSet presAssocID="{2EDB7F5A-61C9-42E2-B4CC-EBD3AA816D8E}" presName="spNode" presStyleCnt="0"/>
      <dgm:spPr/>
    </dgm:pt>
    <dgm:pt modelId="{9728ED85-269C-46FD-A3CF-3854D18B6736}" type="pres">
      <dgm:prSet presAssocID="{C68B3AF8-4345-4511-879F-3459CAD328BD}" presName="sibTrans" presStyleLbl="sibTrans1D1" presStyleIdx="2" presStyleCnt="11"/>
      <dgm:spPr/>
      <dgm:t>
        <a:bodyPr/>
        <a:lstStyle/>
        <a:p>
          <a:endParaRPr lang="en-US"/>
        </a:p>
      </dgm:t>
    </dgm:pt>
    <dgm:pt modelId="{88C08199-A805-4C92-806C-69CCB9C0DBC7}" type="pres">
      <dgm:prSet presAssocID="{D81B4039-F5A1-4798-A4AF-0A1EB97EF454}" presName="node" presStyleLbl="node1" presStyleIdx="3" presStyleCnt="11">
        <dgm:presLayoutVars>
          <dgm:bulletEnabled val="1"/>
        </dgm:presLayoutVars>
      </dgm:prSet>
      <dgm:spPr/>
      <dgm:t>
        <a:bodyPr/>
        <a:lstStyle/>
        <a:p>
          <a:endParaRPr lang="en-US"/>
        </a:p>
      </dgm:t>
    </dgm:pt>
    <dgm:pt modelId="{1F91AB35-F04A-43D7-8325-AE1AB3EAE7DF}" type="pres">
      <dgm:prSet presAssocID="{D81B4039-F5A1-4798-A4AF-0A1EB97EF454}" presName="spNode" presStyleCnt="0"/>
      <dgm:spPr/>
    </dgm:pt>
    <dgm:pt modelId="{C943E45E-C8FE-4A19-B8EC-F5F5CA13D061}" type="pres">
      <dgm:prSet presAssocID="{2DF773D1-2E63-4E0D-8C6E-59EB5AAEA35E}" presName="sibTrans" presStyleLbl="sibTrans1D1" presStyleIdx="3" presStyleCnt="11"/>
      <dgm:spPr/>
      <dgm:t>
        <a:bodyPr/>
        <a:lstStyle/>
        <a:p>
          <a:endParaRPr lang="en-US"/>
        </a:p>
      </dgm:t>
    </dgm:pt>
    <dgm:pt modelId="{0064A256-3DD1-4BAA-91FF-305534D0A3F6}" type="pres">
      <dgm:prSet presAssocID="{B3E50EDE-FAAF-44AB-986D-F9139E544E00}" presName="node" presStyleLbl="node1" presStyleIdx="4" presStyleCnt="11">
        <dgm:presLayoutVars>
          <dgm:bulletEnabled val="1"/>
        </dgm:presLayoutVars>
      </dgm:prSet>
      <dgm:spPr/>
      <dgm:t>
        <a:bodyPr/>
        <a:lstStyle/>
        <a:p>
          <a:endParaRPr lang="en-US"/>
        </a:p>
      </dgm:t>
    </dgm:pt>
    <dgm:pt modelId="{01AB62E2-6A03-421D-9AB9-F7667D33A09E}" type="pres">
      <dgm:prSet presAssocID="{B3E50EDE-FAAF-44AB-986D-F9139E544E00}" presName="spNode" presStyleCnt="0"/>
      <dgm:spPr/>
    </dgm:pt>
    <dgm:pt modelId="{5D13864E-D6C4-4B55-8850-65EE0CA5BDBD}" type="pres">
      <dgm:prSet presAssocID="{6B9D3FC1-3B78-44C8-B3AE-0594874171C3}" presName="sibTrans" presStyleLbl="sibTrans1D1" presStyleIdx="4" presStyleCnt="11"/>
      <dgm:spPr/>
      <dgm:t>
        <a:bodyPr/>
        <a:lstStyle/>
        <a:p>
          <a:endParaRPr lang="en-US"/>
        </a:p>
      </dgm:t>
    </dgm:pt>
    <dgm:pt modelId="{1852B7A2-3314-49E8-BE4C-7C221CF89596}" type="pres">
      <dgm:prSet presAssocID="{6E9AA880-F14C-481E-BF1F-3D6CF22D120B}" presName="node" presStyleLbl="node1" presStyleIdx="5" presStyleCnt="11">
        <dgm:presLayoutVars>
          <dgm:bulletEnabled val="1"/>
        </dgm:presLayoutVars>
      </dgm:prSet>
      <dgm:spPr/>
      <dgm:t>
        <a:bodyPr/>
        <a:lstStyle/>
        <a:p>
          <a:endParaRPr lang="en-US"/>
        </a:p>
      </dgm:t>
    </dgm:pt>
    <dgm:pt modelId="{483ED7C0-C6FB-425A-A74A-909B5A856FFF}" type="pres">
      <dgm:prSet presAssocID="{6E9AA880-F14C-481E-BF1F-3D6CF22D120B}" presName="spNode" presStyleCnt="0"/>
      <dgm:spPr/>
    </dgm:pt>
    <dgm:pt modelId="{D11B02B0-5FC6-4033-AB29-B03EBAD7E031}" type="pres">
      <dgm:prSet presAssocID="{F473D423-599D-4EC7-B938-6195E63D3475}" presName="sibTrans" presStyleLbl="sibTrans1D1" presStyleIdx="5" presStyleCnt="11"/>
      <dgm:spPr/>
      <dgm:t>
        <a:bodyPr/>
        <a:lstStyle/>
        <a:p>
          <a:endParaRPr lang="en-US"/>
        </a:p>
      </dgm:t>
    </dgm:pt>
    <dgm:pt modelId="{EC50676F-5873-47A3-81B1-03D67D5E7241}" type="pres">
      <dgm:prSet presAssocID="{6E79E53E-BD36-4F42-BA3A-49FFB9AAE1B4}" presName="node" presStyleLbl="node1" presStyleIdx="6" presStyleCnt="11">
        <dgm:presLayoutVars>
          <dgm:bulletEnabled val="1"/>
        </dgm:presLayoutVars>
      </dgm:prSet>
      <dgm:spPr/>
      <dgm:t>
        <a:bodyPr/>
        <a:lstStyle/>
        <a:p>
          <a:endParaRPr lang="en-US"/>
        </a:p>
      </dgm:t>
    </dgm:pt>
    <dgm:pt modelId="{FD17F998-E8BF-4C64-A06C-C74C6254D0AE}" type="pres">
      <dgm:prSet presAssocID="{6E79E53E-BD36-4F42-BA3A-49FFB9AAE1B4}" presName="spNode" presStyleCnt="0"/>
      <dgm:spPr/>
    </dgm:pt>
    <dgm:pt modelId="{4087ED89-D19C-4A1C-A8B5-F833FC6997CE}" type="pres">
      <dgm:prSet presAssocID="{D560A72C-EAF0-4900-A1F4-E38559C428EB}" presName="sibTrans" presStyleLbl="sibTrans1D1" presStyleIdx="6" presStyleCnt="11"/>
      <dgm:spPr/>
      <dgm:t>
        <a:bodyPr/>
        <a:lstStyle/>
        <a:p>
          <a:endParaRPr lang="en-US"/>
        </a:p>
      </dgm:t>
    </dgm:pt>
    <dgm:pt modelId="{36E39079-D8B9-4A2C-A4C7-4D654E653B4F}" type="pres">
      <dgm:prSet presAssocID="{4E45A545-F859-4F9E-9638-6BFEF7F98DCA}" presName="node" presStyleLbl="node1" presStyleIdx="7" presStyleCnt="11">
        <dgm:presLayoutVars>
          <dgm:bulletEnabled val="1"/>
        </dgm:presLayoutVars>
      </dgm:prSet>
      <dgm:spPr/>
      <dgm:t>
        <a:bodyPr/>
        <a:lstStyle/>
        <a:p>
          <a:endParaRPr lang="en-US"/>
        </a:p>
      </dgm:t>
    </dgm:pt>
    <dgm:pt modelId="{42CD7B1C-A5F9-4F50-BE42-90E41CD966B5}" type="pres">
      <dgm:prSet presAssocID="{4E45A545-F859-4F9E-9638-6BFEF7F98DCA}" presName="spNode" presStyleCnt="0"/>
      <dgm:spPr/>
    </dgm:pt>
    <dgm:pt modelId="{2D87B0DE-1AA2-4953-80CD-97A61D6A774A}" type="pres">
      <dgm:prSet presAssocID="{957B4DB7-9557-463A-86C4-B455727C5510}" presName="sibTrans" presStyleLbl="sibTrans1D1" presStyleIdx="7" presStyleCnt="11"/>
      <dgm:spPr/>
      <dgm:t>
        <a:bodyPr/>
        <a:lstStyle/>
        <a:p>
          <a:endParaRPr lang="en-US"/>
        </a:p>
      </dgm:t>
    </dgm:pt>
    <dgm:pt modelId="{4EC33DF4-133F-4DE9-99E9-5EE4110B6685}" type="pres">
      <dgm:prSet presAssocID="{BB85B7E0-455F-4C64-920D-409105D32382}" presName="node" presStyleLbl="node1" presStyleIdx="8" presStyleCnt="11">
        <dgm:presLayoutVars>
          <dgm:bulletEnabled val="1"/>
        </dgm:presLayoutVars>
      </dgm:prSet>
      <dgm:spPr/>
      <dgm:t>
        <a:bodyPr/>
        <a:lstStyle/>
        <a:p>
          <a:endParaRPr lang="en-US"/>
        </a:p>
      </dgm:t>
    </dgm:pt>
    <dgm:pt modelId="{CECD96A0-8615-4493-83A6-BDA0601F3588}" type="pres">
      <dgm:prSet presAssocID="{BB85B7E0-455F-4C64-920D-409105D32382}" presName="spNode" presStyleCnt="0"/>
      <dgm:spPr/>
    </dgm:pt>
    <dgm:pt modelId="{BF47C7C3-49E0-4F24-9591-86E2D5503E54}" type="pres">
      <dgm:prSet presAssocID="{55CAE376-D877-49A0-ACD0-D9578CD59B81}" presName="sibTrans" presStyleLbl="sibTrans1D1" presStyleIdx="8" presStyleCnt="11"/>
      <dgm:spPr/>
      <dgm:t>
        <a:bodyPr/>
        <a:lstStyle/>
        <a:p>
          <a:endParaRPr lang="en-US"/>
        </a:p>
      </dgm:t>
    </dgm:pt>
    <dgm:pt modelId="{285AC200-C62E-48DB-A3C1-EB98819CFBF6}" type="pres">
      <dgm:prSet presAssocID="{07D3E408-205D-4EF2-AB97-BF1D2E3355DD}" presName="node" presStyleLbl="node1" presStyleIdx="9" presStyleCnt="11">
        <dgm:presLayoutVars>
          <dgm:bulletEnabled val="1"/>
        </dgm:presLayoutVars>
      </dgm:prSet>
      <dgm:spPr/>
      <dgm:t>
        <a:bodyPr/>
        <a:lstStyle/>
        <a:p>
          <a:endParaRPr lang="en-US"/>
        </a:p>
      </dgm:t>
    </dgm:pt>
    <dgm:pt modelId="{60B3C531-D825-4FC2-861C-25ACD8A31364}" type="pres">
      <dgm:prSet presAssocID="{07D3E408-205D-4EF2-AB97-BF1D2E3355DD}" presName="spNode" presStyleCnt="0"/>
      <dgm:spPr/>
    </dgm:pt>
    <dgm:pt modelId="{525EC2C0-BE3D-46A8-B885-945E52B312D5}" type="pres">
      <dgm:prSet presAssocID="{962E5113-A860-4321-8C1E-19F0E273F0D0}" presName="sibTrans" presStyleLbl="sibTrans1D1" presStyleIdx="9" presStyleCnt="11"/>
      <dgm:spPr/>
      <dgm:t>
        <a:bodyPr/>
        <a:lstStyle/>
        <a:p>
          <a:endParaRPr lang="en-US"/>
        </a:p>
      </dgm:t>
    </dgm:pt>
    <dgm:pt modelId="{835C017B-9170-42B5-A4D4-F499AC919128}" type="pres">
      <dgm:prSet presAssocID="{A8B9FF36-166D-4E67-B25F-A543DC19CF3D}" presName="node" presStyleLbl="node1" presStyleIdx="10" presStyleCnt="11">
        <dgm:presLayoutVars>
          <dgm:bulletEnabled val="1"/>
        </dgm:presLayoutVars>
      </dgm:prSet>
      <dgm:spPr/>
      <dgm:t>
        <a:bodyPr/>
        <a:lstStyle/>
        <a:p>
          <a:endParaRPr lang="en-US"/>
        </a:p>
      </dgm:t>
    </dgm:pt>
    <dgm:pt modelId="{2B9FEA7F-0E4A-41B0-A7EC-D3846588028C}" type="pres">
      <dgm:prSet presAssocID="{A8B9FF36-166D-4E67-B25F-A543DC19CF3D}" presName="spNode" presStyleCnt="0"/>
      <dgm:spPr/>
    </dgm:pt>
    <dgm:pt modelId="{8BBB38B8-EEA7-47E1-889C-CABAB615CE0A}" type="pres">
      <dgm:prSet presAssocID="{294709E0-AC46-4E2D-A997-EF117C3C2F4F}" presName="sibTrans" presStyleLbl="sibTrans1D1" presStyleIdx="10" presStyleCnt="11"/>
      <dgm:spPr/>
      <dgm:t>
        <a:bodyPr/>
        <a:lstStyle/>
        <a:p>
          <a:endParaRPr lang="en-US"/>
        </a:p>
      </dgm:t>
    </dgm:pt>
  </dgm:ptLst>
  <dgm:cxnLst>
    <dgm:cxn modelId="{8B4B54F2-B807-4571-9F4E-154D45A45BBF}" type="presOf" srcId="{6E79E53E-BD36-4F42-BA3A-49FFB9AAE1B4}" destId="{EC50676F-5873-47A3-81B1-03D67D5E7241}" srcOrd="0" destOrd="0" presId="urn:microsoft.com/office/officeart/2005/8/layout/cycle6"/>
    <dgm:cxn modelId="{6D8A0E75-FFCD-4D19-97B7-499A12E7C6E5}" type="presOf" srcId="{C68B3AF8-4345-4511-879F-3459CAD328BD}" destId="{9728ED85-269C-46FD-A3CF-3854D18B6736}" srcOrd="0" destOrd="0" presId="urn:microsoft.com/office/officeart/2005/8/layout/cycle6"/>
    <dgm:cxn modelId="{194F69BD-3F0C-4537-9C80-112D1F66C838}" type="presOf" srcId="{07D3E408-205D-4EF2-AB97-BF1D2E3355DD}" destId="{285AC200-C62E-48DB-A3C1-EB98819CFBF6}" srcOrd="0" destOrd="0" presId="urn:microsoft.com/office/officeart/2005/8/layout/cycle6"/>
    <dgm:cxn modelId="{CC75B962-7998-41D1-A29A-811122616AF4}" srcId="{EEF20329-7F6F-4147-867A-A01395AFC9BE}" destId="{BB85B7E0-455F-4C64-920D-409105D32382}" srcOrd="8" destOrd="0" parTransId="{7B094D99-6567-475F-8671-23A367F87100}" sibTransId="{55CAE376-D877-49A0-ACD0-D9578CD59B81}"/>
    <dgm:cxn modelId="{EF171C3E-E023-4AC7-BA6C-BC65DEB149D6}" srcId="{EEF20329-7F6F-4147-867A-A01395AFC9BE}" destId="{2EDB7F5A-61C9-42E2-B4CC-EBD3AA816D8E}" srcOrd="2" destOrd="0" parTransId="{EC14AD80-571E-4114-AB0D-A0EC5273CF03}" sibTransId="{C68B3AF8-4345-4511-879F-3459CAD328BD}"/>
    <dgm:cxn modelId="{B54776C1-CA60-4EF3-92AC-9669A953D05E}" type="presOf" srcId="{6B9D3FC1-3B78-44C8-B3AE-0594874171C3}" destId="{5D13864E-D6C4-4B55-8850-65EE0CA5BDBD}" srcOrd="0" destOrd="0" presId="urn:microsoft.com/office/officeart/2005/8/layout/cycle6"/>
    <dgm:cxn modelId="{085E134B-7DDF-4678-9687-1D922B933B8B}" type="presOf" srcId="{55CAE376-D877-49A0-ACD0-D9578CD59B81}" destId="{BF47C7C3-49E0-4F24-9591-86E2D5503E54}" srcOrd="0" destOrd="0" presId="urn:microsoft.com/office/officeart/2005/8/layout/cycle6"/>
    <dgm:cxn modelId="{883F8CB5-5668-4B43-BE6E-71EE5DB584ED}" srcId="{EEF20329-7F6F-4147-867A-A01395AFC9BE}" destId="{4E45A545-F859-4F9E-9638-6BFEF7F98DCA}" srcOrd="7" destOrd="0" parTransId="{F1D6C03B-62C0-4CF6-989E-B3C814078BD4}" sibTransId="{957B4DB7-9557-463A-86C4-B455727C5510}"/>
    <dgm:cxn modelId="{33F0A799-3541-4132-A675-8A32544BC783}" type="presOf" srcId="{F473D423-599D-4EC7-B938-6195E63D3475}" destId="{D11B02B0-5FC6-4033-AB29-B03EBAD7E031}" srcOrd="0" destOrd="0" presId="urn:microsoft.com/office/officeart/2005/8/layout/cycle6"/>
    <dgm:cxn modelId="{49CC723A-A844-400D-90BF-AA1A2167E0D0}" type="presOf" srcId="{D560A72C-EAF0-4900-A1F4-E38559C428EB}" destId="{4087ED89-D19C-4A1C-A8B5-F833FC6997CE}" srcOrd="0" destOrd="0" presId="urn:microsoft.com/office/officeart/2005/8/layout/cycle6"/>
    <dgm:cxn modelId="{9C183ABF-923D-46A8-B7FA-0350178A928A}" type="presOf" srcId="{5B7C90FB-80FD-448E-B9AC-AE9EE6C02212}" destId="{447D5BF4-15B6-4C0D-AE10-EA5858E19E49}" srcOrd="0" destOrd="0" presId="urn:microsoft.com/office/officeart/2005/8/layout/cycle6"/>
    <dgm:cxn modelId="{1C674369-7B0D-4B5C-97B0-45F380628EA1}" type="presOf" srcId="{4E45A545-F859-4F9E-9638-6BFEF7F98DCA}" destId="{36E39079-D8B9-4A2C-A4C7-4D654E653B4F}" srcOrd="0" destOrd="0" presId="urn:microsoft.com/office/officeart/2005/8/layout/cycle6"/>
    <dgm:cxn modelId="{7D9102C9-5909-4B5E-9A59-46A67C1F9085}" type="presOf" srcId="{2EDB7F5A-61C9-42E2-B4CC-EBD3AA816D8E}" destId="{317EB252-AE47-480C-8701-5357F5CCA76B}" srcOrd="0" destOrd="0" presId="urn:microsoft.com/office/officeart/2005/8/layout/cycle6"/>
    <dgm:cxn modelId="{78593F60-E48F-4F8C-8177-8464D64F5C0E}" srcId="{EEF20329-7F6F-4147-867A-A01395AFC9BE}" destId="{6E9AA880-F14C-481E-BF1F-3D6CF22D120B}" srcOrd="5" destOrd="0" parTransId="{16E26129-95AA-40E4-AA17-206E20E34773}" sibTransId="{F473D423-599D-4EC7-B938-6195E63D3475}"/>
    <dgm:cxn modelId="{CCEA1EBF-8CD2-4986-AD95-7469D2D238FF}" type="presOf" srcId="{BB85B7E0-455F-4C64-920D-409105D32382}" destId="{4EC33DF4-133F-4DE9-99E9-5EE4110B6685}" srcOrd="0" destOrd="0" presId="urn:microsoft.com/office/officeart/2005/8/layout/cycle6"/>
    <dgm:cxn modelId="{795315A7-6415-4F2B-A9E1-457543CBE467}" type="presOf" srcId="{B3E50EDE-FAAF-44AB-986D-F9139E544E00}" destId="{0064A256-3DD1-4BAA-91FF-305534D0A3F6}" srcOrd="0" destOrd="0" presId="urn:microsoft.com/office/officeart/2005/8/layout/cycle6"/>
    <dgm:cxn modelId="{51331A1B-4F52-4A87-A4B2-6BE47EC95814}" srcId="{EEF20329-7F6F-4147-867A-A01395AFC9BE}" destId="{65FBD652-C1D1-4F7A-9FD1-83FDC7E5E1ED}" srcOrd="0" destOrd="0" parTransId="{BC041DAF-1C48-4C04-8035-B4331F98B5ED}" sibTransId="{601F3605-A9DC-4AA6-A459-9D4DB25E94CD}"/>
    <dgm:cxn modelId="{53754CC0-A14A-4673-99CB-F7F4AB8AFCB4}" type="presOf" srcId="{957B4DB7-9557-463A-86C4-B455727C5510}" destId="{2D87B0DE-1AA2-4953-80CD-97A61D6A774A}" srcOrd="0" destOrd="0" presId="urn:microsoft.com/office/officeart/2005/8/layout/cycle6"/>
    <dgm:cxn modelId="{80FC6E2F-EEC3-4BF2-91A5-8F100DEA34DE}" type="presOf" srcId="{EEF20329-7F6F-4147-867A-A01395AFC9BE}" destId="{038D64EC-0361-4569-B21D-4BF9E234006E}" srcOrd="0" destOrd="0" presId="urn:microsoft.com/office/officeart/2005/8/layout/cycle6"/>
    <dgm:cxn modelId="{F6B93882-3B3C-4C9E-AF6B-90C74AD63E80}" srcId="{EEF20329-7F6F-4147-867A-A01395AFC9BE}" destId="{D81B4039-F5A1-4798-A4AF-0A1EB97EF454}" srcOrd="3" destOrd="0" parTransId="{44C55714-F85B-4B5D-A04D-C4941E55BCA4}" sibTransId="{2DF773D1-2E63-4E0D-8C6E-59EB5AAEA35E}"/>
    <dgm:cxn modelId="{ED9621BE-0E43-4C79-B13C-E303011F3143}" srcId="{EEF20329-7F6F-4147-867A-A01395AFC9BE}" destId="{5B7C90FB-80FD-448E-B9AC-AE9EE6C02212}" srcOrd="1" destOrd="0" parTransId="{F582FB2F-0272-48D4-B924-19722BC3A623}" sibTransId="{346D5953-C992-4473-B632-5F1D941C9E46}"/>
    <dgm:cxn modelId="{68CCDB1E-6A66-4899-BE43-04FAE23BACA1}" type="presOf" srcId="{601F3605-A9DC-4AA6-A459-9D4DB25E94CD}" destId="{DE080EF2-48E0-4018-AD6D-FFAD45BD187F}" srcOrd="0" destOrd="0" presId="urn:microsoft.com/office/officeart/2005/8/layout/cycle6"/>
    <dgm:cxn modelId="{F8A239BE-C0B6-4BB4-9CD0-43E46E7CB608}" type="presOf" srcId="{6E9AA880-F14C-481E-BF1F-3D6CF22D120B}" destId="{1852B7A2-3314-49E8-BE4C-7C221CF89596}" srcOrd="0" destOrd="0" presId="urn:microsoft.com/office/officeart/2005/8/layout/cycle6"/>
    <dgm:cxn modelId="{F233E009-E724-4929-ACC3-95A2EF0B40B0}" type="presOf" srcId="{D81B4039-F5A1-4798-A4AF-0A1EB97EF454}" destId="{88C08199-A805-4C92-806C-69CCB9C0DBC7}" srcOrd="0" destOrd="0" presId="urn:microsoft.com/office/officeart/2005/8/layout/cycle6"/>
    <dgm:cxn modelId="{FBE243B2-3AB3-4D21-B2D1-40DFCC506260}" srcId="{EEF20329-7F6F-4147-867A-A01395AFC9BE}" destId="{07D3E408-205D-4EF2-AB97-BF1D2E3355DD}" srcOrd="9" destOrd="0" parTransId="{CAA503B1-4E16-4D61-B29C-343722A2AC6D}" sibTransId="{962E5113-A860-4321-8C1E-19F0E273F0D0}"/>
    <dgm:cxn modelId="{82DD99B1-7CCF-4854-95F2-040C2229C2ED}" type="presOf" srcId="{294709E0-AC46-4E2D-A997-EF117C3C2F4F}" destId="{8BBB38B8-EEA7-47E1-889C-CABAB615CE0A}" srcOrd="0" destOrd="0" presId="urn:microsoft.com/office/officeart/2005/8/layout/cycle6"/>
    <dgm:cxn modelId="{BF1BB8E0-68BF-4D72-84F2-9A6F697D0D34}" type="presOf" srcId="{65FBD652-C1D1-4F7A-9FD1-83FDC7E5E1ED}" destId="{DF516209-4D29-4ECD-9B75-5314A862194A}" srcOrd="0" destOrd="0" presId="urn:microsoft.com/office/officeart/2005/8/layout/cycle6"/>
    <dgm:cxn modelId="{0A461734-E2A8-4C30-95C5-26150B59EA05}" type="presOf" srcId="{962E5113-A860-4321-8C1E-19F0E273F0D0}" destId="{525EC2C0-BE3D-46A8-B885-945E52B312D5}" srcOrd="0" destOrd="0" presId="urn:microsoft.com/office/officeart/2005/8/layout/cycle6"/>
    <dgm:cxn modelId="{84153D0A-4514-4723-A54B-7ABDE8A1FE06}" type="presOf" srcId="{A8B9FF36-166D-4E67-B25F-A543DC19CF3D}" destId="{835C017B-9170-42B5-A4D4-F499AC919128}" srcOrd="0" destOrd="0" presId="urn:microsoft.com/office/officeart/2005/8/layout/cycle6"/>
    <dgm:cxn modelId="{CB3DDE45-AB76-495D-9C50-45C3105FEA83}" type="presOf" srcId="{346D5953-C992-4473-B632-5F1D941C9E46}" destId="{FE300D51-9A9D-4032-B11F-A9C77DCB5428}" srcOrd="0" destOrd="0" presId="urn:microsoft.com/office/officeart/2005/8/layout/cycle6"/>
    <dgm:cxn modelId="{076CA602-58B1-4B73-AF11-91504BB31F0C}" srcId="{EEF20329-7F6F-4147-867A-A01395AFC9BE}" destId="{6E79E53E-BD36-4F42-BA3A-49FFB9AAE1B4}" srcOrd="6" destOrd="0" parTransId="{5A53A831-0AA3-4B20-9918-9FF0239B474A}" sibTransId="{D560A72C-EAF0-4900-A1F4-E38559C428EB}"/>
    <dgm:cxn modelId="{D2FD2203-6054-4553-8DFC-9773156E1A2B}" srcId="{EEF20329-7F6F-4147-867A-A01395AFC9BE}" destId="{B3E50EDE-FAAF-44AB-986D-F9139E544E00}" srcOrd="4" destOrd="0" parTransId="{60186020-5FC8-4736-BC88-24547BAC72BA}" sibTransId="{6B9D3FC1-3B78-44C8-B3AE-0594874171C3}"/>
    <dgm:cxn modelId="{ABC995F6-159E-463E-8DE6-8DBC4B18A49F}" type="presOf" srcId="{2DF773D1-2E63-4E0D-8C6E-59EB5AAEA35E}" destId="{C943E45E-C8FE-4A19-B8EC-F5F5CA13D061}" srcOrd="0" destOrd="0" presId="urn:microsoft.com/office/officeart/2005/8/layout/cycle6"/>
    <dgm:cxn modelId="{847B41B6-A791-4F9B-AE51-190D826087D9}" srcId="{EEF20329-7F6F-4147-867A-A01395AFC9BE}" destId="{A8B9FF36-166D-4E67-B25F-A543DC19CF3D}" srcOrd="10" destOrd="0" parTransId="{A0D97F82-2020-4A4A-A3C8-425C656D608F}" sibTransId="{294709E0-AC46-4E2D-A997-EF117C3C2F4F}"/>
    <dgm:cxn modelId="{EDF4F46D-F230-45BF-BB55-E06B6C82B473}" type="presParOf" srcId="{038D64EC-0361-4569-B21D-4BF9E234006E}" destId="{DF516209-4D29-4ECD-9B75-5314A862194A}" srcOrd="0" destOrd="0" presId="urn:microsoft.com/office/officeart/2005/8/layout/cycle6"/>
    <dgm:cxn modelId="{B6BD4618-948E-47A5-A4D0-FA14704A5BFE}" type="presParOf" srcId="{038D64EC-0361-4569-B21D-4BF9E234006E}" destId="{89F697E0-F08B-435C-A2B2-890D4464DC1F}" srcOrd="1" destOrd="0" presId="urn:microsoft.com/office/officeart/2005/8/layout/cycle6"/>
    <dgm:cxn modelId="{3D461D8D-7F50-4493-B215-E345ED117A32}" type="presParOf" srcId="{038D64EC-0361-4569-B21D-4BF9E234006E}" destId="{DE080EF2-48E0-4018-AD6D-FFAD45BD187F}" srcOrd="2" destOrd="0" presId="urn:microsoft.com/office/officeart/2005/8/layout/cycle6"/>
    <dgm:cxn modelId="{977AB5CC-BDF3-449F-8404-A5ED240080DE}" type="presParOf" srcId="{038D64EC-0361-4569-B21D-4BF9E234006E}" destId="{447D5BF4-15B6-4C0D-AE10-EA5858E19E49}" srcOrd="3" destOrd="0" presId="urn:microsoft.com/office/officeart/2005/8/layout/cycle6"/>
    <dgm:cxn modelId="{1FD401A1-895F-4C42-B940-C44D1C0E4141}" type="presParOf" srcId="{038D64EC-0361-4569-B21D-4BF9E234006E}" destId="{12482FBF-D3D9-4EB1-980D-6F3D01C200E2}" srcOrd="4" destOrd="0" presId="urn:microsoft.com/office/officeart/2005/8/layout/cycle6"/>
    <dgm:cxn modelId="{56C6C349-4457-4487-BAA4-23760E171534}" type="presParOf" srcId="{038D64EC-0361-4569-B21D-4BF9E234006E}" destId="{FE300D51-9A9D-4032-B11F-A9C77DCB5428}" srcOrd="5" destOrd="0" presId="urn:microsoft.com/office/officeart/2005/8/layout/cycle6"/>
    <dgm:cxn modelId="{537C0BE1-A6AA-4C65-865E-46D9AA8B213C}" type="presParOf" srcId="{038D64EC-0361-4569-B21D-4BF9E234006E}" destId="{317EB252-AE47-480C-8701-5357F5CCA76B}" srcOrd="6" destOrd="0" presId="urn:microsoft.com/office/officeart/2005/8/layout/cycle6"/>
    <dgm:cxn modelId="{FAE3C580-DAB4-4F4B-82E5-8E9BFAE0241C}" type="presParOf" srcId="{038D64EC-0361-4569-B21D-4BF9E234006E}" destId="{C405834D-1FC3-494F-A872-1620F8ECBCF3}" srcOrd="7" destOrd="0" presId="urn:microsoft.com/office/officeart/2005/8/layout/cycle6"/>
    <dgm:cxn modelId="{151F8DBC-20E9-48EC-B52A-B3C9B88400B1}" type="presParOf" srcId="{038D64EC-0361-4569-B21D-4BF9E234006E}" destId="{9728ED85-269C-46FD-A3CF-3854D18B6736}" srcOrd="8" destOrd="0" presId="urn:microsoft.com/office/officeart/2005/8/layout/cycle6"/>
    <dgm:cxn modelId="{539E0A3C-69C8-46B2-95D3-82D554B23BA2}" type="presParOf" srcId="{038D64EC-0361-4569-B21D-4BF9E234006E}" destId="{88C08199-A805-4C92-806C-69CCB9C0DBC7}" srcOrd="9" destOrd="0" presId="urn:microsoft.com/office/officeart/2005/8/layout/cycle6"/>
    <dgm:cxn modelId="{430A2EE6-4353-4A08-B1FE-BCF015985724}" type="presParOf" srcId="{038D64EC-0361-4569-B21D-4BF9E234006E}" destId="{1F91AB35-F04A-43D7-8325-AE1AB3EAE7DF}" srcOrd="10" destOrd="0" presId="urn:microsoft.com/office/officeart/2005/8/layout/cycle6"/>
    <dgm:cxn modelId="{08AA9890-A9F1-4644-80DB-2A1F50457D5C}" type="presParOf" srcId="{038D64EC-0361-4569-B21D-4BF9E234006E}" destId="{C943E45E-C8FE-4A19-B8EC-F5F5CA13D061}" srcOrd="11" destOrd="0" presId="urn:microsoft.com/office/officeart/2005/8/layout/cycle6"/>
    <dgm:cxn modelId="{383A51F5-D7B1-4D79-89F2-EC87FC27ECBD}" type="presParOf" srcId="{038D64EC-0361-4569-B21D-4BF9E234006E}" destId="{0064A256-3DD1-4BAA-91FF-305534D0A3F6}" srcOrd="12" destOrd="0" presId="urn:microsoft.com/office/officeart/2005/8/layout/cycle6"/>
    <dgm:cxn modelId="{A0055901-04B5-4F4E-B107-DDF71CD61A0F}" type="presParOf" srcId="{038D64EC-0361-4569-B21D-4BF9E234006E}" destId="{01AB62E2-6A03-421D-9AB9-F7667D33A09E}" srcOrd="13" destOrd="0" presId="urn:microsoft.com/office/officeart/2005/8/layout/cycle6"/>
    <dgm:cxn modelId="{8E704625-48CA-4CF2-8BE9-63D21174F7E6}" type="presParOf" srcId="{038D64EC-0361-4569-B21D-4BF9E234006E}" destId="{5D13864E-D6C4-4B55-8850-65EE0CA5BDBD}" srcOrd="14" destOrd="0" presId="urn:microsoft.com/office/officeart/2005/8/layout/cycle6"/>
    <dgm:cxn modelId="{A000F62A-CDC1-4DD9-8F1C-62E13B76878C}" type="presParOf" srcId="{038D64EC-0361-4569-B21D-4BF9E234006E}" destId="{1852B7A2-3314-49E8-BE4C-7C221CF89596}" srcOrd="15" destOrd="0" presId="urn:microsoft.com/office/officeart/2005/8/layout/cycle6"/>
    <dgm:cxn modelId="{C4A22ABD-C57A-4370-AAA7-B33874041B31}" type="presParOf" srcId="{038D64EC-0361-4569-B21D-4BF9E234006E}" destId="{483ED7C0-C6FB-425A-A74A-909B5A856FFF}" srcOrd="16" destOrd="0" presId="urn:microsoft.com/office/officeart/2005/8/layout/cycle6"/>
    <dgm:cxn modelId="{580BAA30-CFE3-4B8C-9084-7C929BE2F775}" type="presParOf" srcId="{038D64EC-0361-4569-B21D-4BF9E234006E}" destId="{D11B02B0-5FC6-4033-AB29-B03EBAD7E031}" srcOrd="17" destOrd="0" presId="urn:microsoft.com/office/officeart/2005/8/layout/cycle6"/>
    <dgm:cxn modelId="{A94A7B96-D774-4451-B9C9-8F39A3EFC84A}" type="presParOf" srcId="{038D64EC-0361-4569-B21D-4BF9E234006E}" destId="{EC50676F-5873-47A3-81B1-03D67D5E7241}" srcOrd="18" destOrd="0" presId="urn:microsoft.com/office/officeart/2005/8/layout/cycle6"/>
    <dgm:cxn modelId="{38D429F2-6CB8-4DCE-AFBE-633FB84F8D71}" type="presParOf" srcId="{038D64EC-0361-4569-B21D-4BF9E234006E}" destId="{FD17F998-E8BF-4C64-A06C-C74C6254D0AE}" srcOrd="19" destOrd="0" presId="urn:microsoft.com/office/officeart/2005/8/layout/cycle6"/>
    <dgm:cxn modelId="{DA9A02A7-ABD7-48B9-AC0C-56F3BD773B83}" type="presParOf" srcId="{038D64EC-0361-4569-B21D-4BF9E234006E}" destId="{4087ED89-D19C-4A1C-A8B5-F833FC6997CE}" srcOrd="20" destOrd="0" presId="urn:microsoft.com/office/officeart/2005/8/layout/cycle6"/>
    <dgm:cxn modelId="{0D176F76-F2A4-4E3D-AFAE-081EE6CEE0A2}" type="presParOf" srcId="{038D64EC-0361-4569-B21D-4BF9E234006E}" destId="{36E39079-D8B9-4A2C-A4C7-4D654E653B4F}" srcOrd="21" destOrd="0" presId="urn:microsoft.com/office/officeart/2005/8/layout/cycle6"/>
    <dgm:cxn modelId="{97120561-B9BB-4D37-A023-A5797AD63948}" type="presParOf" srcId="{038D64EC-0361-4569-B21D-4BF9E234006E}" destId="{42CD7B1C-A5F9-4F50-BE42-90E41CD966B5}" srcOrd="22" destOrd="0" presId="urn:microsoft.com/office/officeart/2005/8/layout/cycle6"/>
    <dgm:cxn modelId="{1212BD88-996D-4E43-A41A-45984790E4D8}" type="presParOf" srcId="{038D64EC-0361-4569-B21D-4BF9E234006E}" destId="{2D87B0DE-1AA2-4953-80CD-97A61D6A774A}" srcOrd="23" destOrd="0" presId="urn:microsoft.com/office/officeart/2005/8/layout/cycle6"/>
    <dgm:cxn modelId="{6EDF7A95-09BC-4EF9-AAA4-E02C15053038}" type="presParOf" srcId="{038D64EC-0361-4569-B21D-4BF9E234006E}" destId="{4EC33DF4-133F-4DE9-99E9-5EE4110B6685}" srcOrd="24" destOrd="0" presId="urn:microsoft.com/office/officeart/2005/8/layout/cycle6"/>
    <dgm:cxn modelId="{71A3EBED-1A55-45FE-AD25-69B9A026A6FC}" type="presParOf" srcId="{038D64EC-0361-4569-B21D-4BF9E234006E}" destId="{CECD96A0-8615-4493-83A6-BDA0601F3588}" srcOrd="25" destOrd="0" presId="urn:microsoft.com/office/officeart/2005/8/layout/cycle6"/>
    <dgm:cxn modelId="{467593A4-8956-4DB6-8A30-522D51291CCB}" type="presParOf" srcId="{038D64EC-0361-4569-B21D-4BF9E234006E}" destId="{BF47C7C3-49E0-4F24-9591-86E2D5503E54}" srcOrd="26" destOrd="0" presId="urn:microsoft.com/office/officeart/2005/8/layout/cycle6"/>
    <dgm:cxn modelId="{03B42D64-8949-4859-B095-4947897CD42D}" type="presParOf" srcId="{038D64EC-0361-4569-B21D-4BF9E234006E}" destId="{285AC200-C62E-48DB-A3C1-EB98819CFBF6}" srcOrd="27" destOrd="0" presId="urn:microsoft.com/office/officeart/2005/8/layout/cycle6"/>
    <dgm:cxn modelId="{C340F9F9-989D-4755-9F97-58AEEFBAB7E9}" type="presParOf" srcId="{038D64EC-0361-4569-B21D-4BF9E234006E}" destId="{60B3C531-D825-4FC2-861C-25ACD8A31364}" srcOrd="28" destOrd="0" presId="urn:microsoft.com/office/officeart/2005/8/layout/cycle6"/>
    <dgm:cxn modelId="{C3DA4340-926C-4AA0-B9F7-EE44AC909FDC}" type="presParOf" srcId="{038D64EC-0361-4569-B21D-4BF9E234006E}" destId="{525EC2C0-BE3D-46A8-B885-945E52B312D5}" srcOrd="29" destOrd="0" presId="urn:microsoft.com/office/officeart/2005/8/layout/cycle6"/>
    <dgm:cxn modelId="{DAA9B707-41AC-4408-BACC-157481892B47}" type="presParOf" srcId="{038D64EC-0361-4569-B21D-4BF9E234006E}" destId="{835C017B-9170-42B5-A4D4-F499AC919128}" srcOrd="30" destOrd="0" presId="urn:microsoft.com/office/officeart/2005/8/layout/cycle6"/>
    <dgm:cxn modelId="{5034F819-57AD-4835-B53E-A087CCA02595}" type="presParOf" srcId="{038D64EC-0361-4569-B21D-4BF9E234006E}" destId="{2B9FEA7F-0E4A-41B0-A7EC-D3846588028C}" srcOrd="31" destOrd="0" presId="urn:microsoft.com/office/officeart/2005/8/layout/cycle6"/>
    <dgm:cxn modelId="{7C02991A-9100-4985-AA65-E7982D511C24}" type="presParOf" srcId="{038D64EC-0361-4569-B21D-4BF9E234006E}" destId="{8BBB38B8-EEA7-47E1-889C-CABAB615CE0A}" srcOrd="32" destOrd="0" presId="urn:microsoft.com/office/officeart/2005/8/layout/cycle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Digital Customer Relations Management</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Customer Service Portals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Personalized Marketing</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31115EBA-FDF1-4AD1-BF2B-148527F5AE43}">
      <dgm:prSet phldrT="[Text]"/>
      <dgm:spPr/>
      <dgm:t>
        <a:bodyPr/>
        <a:lstStyle/>
        <a:p>
          <a:r>
            <a:rPr lang="en-US" dirty="0" smtClean="0"/>
            <a:t>Dynamic Pricing</a:t>
          </a:r>
          <a:endParaRPr lang="en-US" dirty="0"/>
        </a:p>
      </dgm:t>
    </dgm:pt>
    <dgm:pt modelId="{86464085-D2A1-4142-BB64-04101D1C06D5}" type="parTrans" cxnId="{6A24C97B-F3E2-422E-B34D-7C1668AA3C01}">
      <dgm:prSet/>
      <dgm:spPr/>
      <dgm:t>
        <a:bodyPr/>
        <a:lstStyle/>
        <a:p>
          <a:endParaRPr lang="en-US"/>
        </a:p>
      </dgm:t>
    </dgm:pt>
    <dgm:pt modelId="{0B4720A0-C076-465F-BCE6-FCCF45359A0F}" type="sibTrans" cxnId="{6A24C97B-F3E2-422E-B34D-7C1668AA3C01}">
      <dgm:prSet/>
      <dgm:spPr/>
      <dgm:t>
        <a:bodyPr/>
        <a:lstStyle/>
        <a:p>
          <a:endParaRPr lang="en-US"/>
        </a:p>
      </dgm:t>
    </dgm:pt>
    <dgm:pt modelId="{831E509E-618C-426A-87D9-C91DD6836A26}">
      <dgm:prSet phldrT="[Text]"/>
      <dgm:spPr/>
      <dgm:t>
        <a:bodyPr/>
        <a:lstStyle/>
        <a:p>
          <a:r>
            <a:rPr lang="en-US" dirty="0" smtClean="0"/>
            <a:t>E-Payment Systems</a:t>
          </a:r>
          <a:endParaRPr lang="en-US" dirty="0"/>
        </a:p>
      </dgm:t>
    </dgm:pt>
    <dgm:pt modelId="{AEBC6DD0-66EC-4D45-9AFC-62BCF9CD625F}" type="parTrans" cxnId="{85801B20-C014-4364-88F1-4E465C1C359C}">
      <dgm:prSet/>
      <dgm:spPr/>
      <dgm:t>
        <a:bodyPr/>
        <a:lstStyle/>
        <a:p>
          <a:endParaRPr lang="en-US"/>
        </a:p>
      </dgm:t>
    </dgm:pt>
    <dgm:pt modelId="{51210A98-29CA-48C1-BF3A-00FC9BD42900}" type="sibTrans" cxnId="{85801B20-C014-4364-88F1-4E465C1C359C}">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C755C8E5-0737-4577-99DF-667C44F16878}" type="pres">
      <dgm:prSet presAssocID="{31115EBA-FDF1-4AD1-BF2B-148527F5AE43}" presName="thickLine" presStyleLbl="alignNode1" presStyleIdx="2" presStyleCnt="5"/>
      <dgm:spPr/>
      <dgm:t>
        <a:bodyPr/>
        <a:lstStyle/>
        <a:p>
          <a:endParaRPr lang="en-US"/>
        </a:p>
      </dgm:t>
    </dgm:pt>
    <dgm:pt modelId="{CF42D2CB-6C4A-44F4-851B-4F6CC1D9D2D3}" type="pres">
      <dgm:prSet presAssocID="{31115EBA-FDF1-4AD1-BF2B-148527F5AE43}" presName="horz1" presStyleCnt="0"/>
      <dgm:spPr/>
      <dgm:t>
        <a:bodyPr/>
        <a:lstStyle/>
        <a:p>
          <a:endParaRPr lang="en-US"/>
        </a:p>
      </dgm:t>
    </dgm:pt>
    <dgm:pt modelId="{B03FA92C-C472-4634-B689-76F51D3EA440}" type="pres">
      <dgm:prSet presAssocID="{31115EBA-FDF1-4AD1-BF2B-148527F5AE43}" presName="tx1" presStyleLbl="revTx" presStyleIdx="2" presStyleCnt="5"/>
      <dgm:spPr/>
      <dgm:t>
        <a:bodyPr/>
        <a:lstStyle/>
        <a:p>
          <a:endParaRPr lang="en-US"/>
        </a:p>
      </dgm:t>
    </dgm:pt>
    <dgm:pt modelId="{7982D688-2C92-4091-8757-78C17FB0AAC8}" type="pres">
      <dgm:prSet presAssocID="{31115EBA-FDF1-4AD1-BF2B-148527F5AE43}" presName="vert1" presStyleCnt="0"/>
      <dgm:spPr/>
      <dgm:t>
        <a:bodyPr/>
        <a:lstStyle/>
        <a:p>
          <a:endParaRPr lang="en-US"/>
        </a:p>
      </dgm:t>
    </dgm:pt>
    <dgm:pt modelId="{8DDAFC22-9B81-47DF-A4CF-F7B3A58515BB}" type="pres">
      <dgm:prSet presAssocID="{BB71A4A1-27A7-4F3E-A3DD-6740073996BF}" presName="thickLine" presStyleLbl="alignNode1" presStyleIdx="3"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3"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0DEF5F0B-A614-4411-BA33-C0B053697FCC}" type="pres">
      <dgm:prSet presAssocID="{831E509E-618C-426A-87D9-C91DD6836A26}" presName="thickLine" presStyleLbl="alignNode1" presStyleIdx="4" presStyleCnt="5"/>
      <dgm:spPr/>
      <dgm:t>
        <a:bodyPr/>
        <a:lstStyle/>
        <a:p>
          <a:endParaRPr lang="en-US"/>
        </a:p>
      </dgm:t>
    </dgm:pt>
    <dgm:pt modelId="{A78F0E5D-78C6-4173-A0B2-B31F25002D02}" type="pres">
      <dgm:prSet presAssocID="{831E509E-618C-426A-87D9-C91DD6836A26}" presName="horz1" presStyleCnt="0"/>
      <dgm:spPr/>
      <dgm:t>
        <a:bodyPr/>
        <a:lstStyle/>
        <a:p>
          <a:endParaRPr lang="en-US"/>
        </a:p>
      </dgm:t>
    </dgm:pt>
    <dgm:pt modelId="{DB859211-0ACA-4291-B548-65007F1A26D7}" type="pres">
      <dgm:prSet presAssocID="{831E509E-618C-426A-87D9-C91DD6836A26}" presName="tx1" presStyleLbl="revTx" presStyleIdx="4" presStyleCnt="5"/>
      <dgm:spPr/>
      <dgm:t>
        <a:bodyPr/>
        <a:lstStyle/>
        <a:p>
          <a:endParaRPr lang="en-US"/>
        </a:p>
      </dgm:t>
    </dgm:pt>
    <dgm:pt modelId="{D3E87111-28E9-4EEE-B5EC-94C4DA19016E}" type="pres">
      <dgm:prSet presAssocID="{831E509E-618C-426A-87D9-C91DD6836A26}" presName="vert1" presStyleCnt="0"/>
      <dgm:spPr/>
      <dgm:t>
        <a:bodyPr/>
        <a:lstStyle/>
        <a:p>
          <a:endParaRPr lang="en-US"/>
        </a:p>
      </dgm:t>
    </dgm:pt>
  </dgm:ptLst>
  <dgm:cxnLst>
    <dgm:cxn modelId="{3C4A80B8-2CD7-4AD7-82BF-0537C672258A}" type="presOf" srcId="{34C13F36-70FA-4547-85C8-C4EFC629E641}" destId="{A95CBFB1-5AF7-4752-AF7D-92D182955498}" srcOrd="0" destOrd="0" presId="urn:microsoft.com/office/officeart/2008/layout/LinedList"/>
    <dgm:cxn modelId="{6A24C97B-F3E2-422E-B34D-7C1668AA3C01}" srcId="{8BEA2F79-16B6-46E2-86E7-49C7D1FB38D1}" destId="{31115EBA-FDF1-4AD1-BF2B-148527F5AE43}" srcOrd="2" destOrd="0" parTransId="{86464085-D2A1-4142-BB64-04101D1C06D5}" sibTransId="{0B4720A0-C076-465F-BCE6-FCCF45359A0F}"/>
    <dgm:cxn modelId="{6A6E15C7-061B-4F30-AF47-465372A88B2F}" srcId="{8BEA2F79-16B6-46E2-86E7-49C7D1FB38D1}" destId="{7BB7BB97-BDD6-483A-82D1-39C2816EF341}" srcOrd="0" destOrd="0" parTransId="{434A1FF0-D711-4331-824D-5A46DA941D37}" sibTransId="{DCBAF045-F7A0-4F49-8255-08C5DA8B90D2}"/>
    <dgm:cxn modelId="{6A01F7C4-4CFE-41B5-9260-1185353DA159}" srcId="{8BEA2F79-16B6-46E2-86E7-49C7D1FB38D1}" destId="{BB71A4A1-27A7-4F3E-A3DD-6740073996BF}" srcOrd="3" destOrd="0" parTransId="{D9D2999A-C14E-4E93-94B1-476B16ADA91E}" sibTransId="{7D997EBC-B6DB-4FA8-814F-C0530AB2E1BE}"/>
    <dgm:cxn modelId="{0DA8F2EE-BC6A-41DA-B4FC-31936A3C33BF}" type="presOf" srcId="{31115EBA-FDF1-4AD1-BF2B-148527F5AE43}" destId="{B03FA92C-C472-4634-B689-76F51D3EA440}" srcOrd="0" destOrd="0" presId="urn:microsoft.com/office/officeart/2008/layout/LinedList"/>
    <dgm:cxn modelId="{8DAF3BB6-CA54-4203-AC79-3DB2DB099389}" type="presOf" srcId="{831E509E-618C-426A-87D9-C91DD6836A26}" destId="{DB859211-0ACA-4291-B548-65007F1A26D7}" srcOrd="0" destOrd="0" presId="urn:microsoft.com/office/officeart/2008/layout/LinedList"/>
    <dgm:cxn modelId="{85801B20-C014-4364-88F1-4E465C1C359C}" srcId="{8BEA2F79-16B6-46E2-86E7-49C7D1FB38D1}" destId="{831E509E-618C-426A-87D9-C91DD6836A26}" srcOrd="4" destOrd="0" parTransId="{AEBC6DD0-66EC-4D45-9AFC-62BCF9CD625F}" sibTransId="{51210A98-29CA-48C1-BF3A-00FC9BD42900}"/>
    <dgm:cxn modelId="{4CCD59D2-A408-4E16-BEB7-A4665B1ECE2D}" type="presOf" srcId="{BB71A4A1-27A7-4F3E-A3DD-6740073996BF}" destId="{29D09A75-DE9B-4489-8260-0DF02A7AAF6C}" srcOrd="0" destOrd="0" presId="urn:microsoft.com/office/officeart/2008/layout/LinedList"/>
    <dgm:cxn modelId="{29E61B8E-BA5B-4F04-BBD1-E09340418C12}" type="presOf" srcId="{7BB7BB97-BDD6-483A-82D1-39C2816EF341}" destId="{888F5893-2CDE-4B7E-9DFF-61D65225B35A}"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B8415E7-8084-42EA-B90A-FDAC431AA203}" type="presOf" srcId="{8BEA2F79-16B6-46E2-86E7-49C7D1FB38D1}" destId="{1496FF6E-A424-4AEF-A323-34386EFF14E7}" srcOrd="0" destOrd="0" presId="urn:microsoft.com/office/officeart/2008/layout/LinedList"/>
    <dgm:cxn modelId="{5429192B-BED9-4234-8816-314C94375063}" type="presParOf" srcId="{1496FF6E-A424-4AEF-A323-34386EFF14E7}" destId="{59BD86CE-2F36-46A1-8592-B0A28E6D04E0}" srcOrd="0" destOrd="0" presId="urn:microsoft.com/office/officeart/2008/layout/LinedList"/>
    <dgm:cxn modelId="{C0E92579-ACC3-43F9-92EF-615C1C862CC9}" type="presParOf" srcId="{1496FF6E-A424-4AEF-A323-34386EFF14E7}" destId="{D7F985F8-97D8-4000-8D9A-148A7D54A5EA}" srcOrd="1" destOrd="0" presId="urn:microsoft.com/office/officeart/2008/layout/LinedList"/>
    <dgm:cxn modelId="{6F7A2F4C-2B0C-464C-9D10-81603BBF44F3}" type="presParOf" srcId="{D7F985F8-97D8-4000-8D9A-148A7D54A5EA}" destId="{888F5893-2CDE-4B7E-9DFF-61D65225B35A}" srcOrd="0" destOrd="0" presId="urn:microsoft.com/office/officeart/2008/layout/LinedList"/>
    <dgm:cxn modelId="{E4151D08-E964-4D4D-B710-C456354B9086}" type="presParOf" srcId="{D7F985F8-97D8-4000-8D9A-148A7D54A5EA}" destId="{0BD52469-E57A-4C7E-8CCE-1E67252BB05B}" srcOrd="1" destOrd="0" presId="urn:microsoft.com/office/officeart/2008/layout/LinedList"/>
    <dgm:cxn modelId="{525FA5E2-FBCD-452E-9A9A-5C5EA3D3DDD3}" type="presParOf" srcId="{1496FF6E-A424-4AEF-A323-34386EFF14E7}" destId="{EBD9EC8C-99A8-48C9-83DE-2D167D3424C3}" srcOrd="2" destOrd="0" presId="urn:microsoft.com/office/officeart/2008/layout/LinedList"/>
    <dgm:cxn modelId="{08D14855-2952-4168-BB7B-C47D303D47E9}" type="presParOf" srcId="{1496FF6E-A424-4AEF-A323-34386EFF14E7}" destId="{2F728BA2-2749-46B8-9EAB-8E5D0BBC7616}" srcOrd="3" destOrd="0" presId="urn:microsoft.com/office/officeart/2008/layout/LinedList"/>
    <dgm:cxn modelId="{1EE52028-7C39-4445-966D-93378B4FBAF3}" type="presParOf" srcId="{2F728BA2-2749-46B8-9EAB-8E5D0BBC7616}" destId="{A95CBFB1-5AF7-4752-AF7D-92D182955498}" srcOrd="0" destOrd="0" presId="urn:microsoft.com/office/officeart/2008/layout/LinedList"/>
    <dgm:cxn modelId="{0662231D-726F-45D8-A1DC-2372AEC76C70}" type="presParOf" srcId="{2F728BA2-2749-46B8-9EAB-8E5D0BBC7616}" destId="{5CD563E4-ADEB-4644-BB45-0A0993F7D624}" srcOrd="1" destOrd="0" presId="urn:microsoft.com/office/officeart/2008/layout/LinedList"/>
    <dgm:cxn modelId="{05D6D8EA-9487-4DE3-9481-42C49DA6611E}" type="presParOf" srcId="{1496FF6E-A424-4AEF-A323-34386EFF14E7}" destId="{C755C8E5-0737-4577-99DF-667C44F16878}" srcOrd="4" destOrd="0" presId="urn:microsoft.com/office/officeart/2008/layout/LinedList"/>
    <dgm:cxn modelId="{B2AC2AC3-C0C0-484E-BABF-BF8FCAC89AEA}" type="presParOf" srcId="{1496FF6E-A424-4AEF-A323-34386EFF14E7}" destId="{CF42D2CB-6C4A-44F4-851B-4F6CC1D9D2D3}" srcOrd="5" destOrd="0" presId="urn:microsoft.com/office/officeart/2008/layout/LinedList"/>
    <dgm:cxn modelId="{1E6C102A-33A9-4D6B-AA55-C1A0C2419508}" type="presParOf" srcId="{CF42D2CB-6C4A-44F4-851B-4F6CC1D9D2D3}" destId="{B03FA92C-C472-4634-B689-76F51D3EA440}" srcOrd="0" destOrd="0" presId="urn:microsoft.com/office/officeart/2008/layout/LinedList"/>
    <dgm:cxn modelId="{C5679200-0CC8-44D7-937D-289D0E5BAC23}" type="presParOf" srcId="{CF42D2CB-6C4A-44F4-851B-4F6CC1D9D2D3}" destId="{7982D688-2C92-4091-8757-78C17FB0AAC8}" srcOrd="1" destOrd="0" presId="urn:microsoft.com/office/officeart/2008/layout/LinedList"/>
    <dgm:cxn modelId="{0DB7DFBB-7CEE-4264-87FA-096C51B2F45F}" type="presParOf" srcId="{1496FF6E-A424-4AEF-A323-34386EFF14E7}" destId="{8DDAFC22-9B81-47DF-A4CF-F7B3A58515BB}" srcOrd="6" destOrd="0" presId="urn:microsoft.com/office/officeart/2008/layout/LinedList"/>
    <dgm:cxn modelId="{BABF7831-CA79-4030-A9B5-7A62AE146880}" type="presParOf" srcId="{1496FF6E-A424-4AEF-A323-34386EFF14E7}" destId="{906E046D-102D-4B06-B842-572F6A2F5FF5}" srcOrd="7" destOrd="0" presId="urn:microsoft.com/office/officeart/2008/layout/LinedList"/>
    <dgm:cxn modelId="{253CAA68-7CC2-4AB3-984C-CF7E6BE5FC4D}" type="presParOf" srcId="{906E046D-102D-4B06-B842-572F6A2F5FF5}" destId="{29D09A75-DE9B-4489-8260-0DF02A7AAF6C}" srcOrd="0" destOrd="0" presId="urn:microsoft.com/office/officeart/2008/layout/LinedList"/>
    <dgm:cxn modelId="{375F9212-E896-4C79-9A98-C1BED19DCB45}" type="presParOf" srcId="{906E046D-102D-4B06-B842-572F6A2F5FF5}" destId="{449C12C8-CC78-4C41-988D-B5F4D35971FA}" srcOrd="1" destOrd="0" presId="urn:microsoft.com/office/officeart/2008/layout/LinedList"/>
    <dgm:cxn modelId="{784C3F0B-C511-4A3F-BE18-02773D7BA472}" type="presParOf" srcId="{1496FF6E-A424-4AEF-A323-34386EFF14E7}" destId="{0DEF5F0B-A614-4411-BA33-C0B053697FCC}" srcOrd="8" destOrd="0" presId="urn:microsoft.com/office/officeart/2008/layout/LinedList"/>
    <dgm:cxn modelId="{5B4E7C9E-BAAF-42E0-977A-3B71F563DC12}" type="presParOf" srcId="{1496FF6E-A424-4AEF-A323-34386EFF14E7}" destId="{A78F0E5D-78C6-4173-A0B2-B31F25002D02}" srcOrd="9" destOrd="0" presId="urn:microsoft.com/office/officeart/2008/layout/LinedList"/>
    <dgm:cxn modelId="{B18AA556-8F7D-4925-9ECA-857E91CB664C}" type="presParOf" srcId="{A78F0E5D-78C6-4173-A0B2-B31F25002D02}" destId="{DB859211-0ACA-4291-B548-65007F1A26D7}" srcOrd="0" destOrd="0" presId="urn:microsoft.com/office/officeart/2008/layout/LinedList"/>
    <dgm:cxn modelId="{3B72824E-A9C0-439A-B42D-A83965F8D46B}" type="presParOf" srcId="{A78F0E5D-78C6-4173-A0B2-B31F25002D02}" destId="{D3E87111-28E9-4EEE-B5EC-94C4DA19016E}" srcOrd="1" destOrd="0" presId="urn:microsoft.com/office/officeart/2008/layout/LinedList"/>
  </dgm:cxnLst>
  <dgm:bg/>
  <dgm:whole/>
  <dgm:extLst>
    <a:ext uri="http://schemas.microsoft.com/office/drawing/2008/diagram">
      <dsp:dataModelExt xmlns:dsp="http://schemas.microsoft.com/office/drawing/2008/diagram" relId="rId42" minVer="http://schemas.openxmlformats.org/drawingml/2006/diagram"/>
    </a:ext>
    <a:ext uri="{C62137D5-CB1D-491B-B009-E17868A290BF}">
      <dgm14:recolorImg xmlns:dgm14="http://schemas.microsoft.com/office/drawing/2010/diagram" val="1"/>
    </a:ext>
  </dgm:extLst>
</dgm:dataModel>
</file>

<file path=ppt/diagrams/data11.xml><?xml version="1.0" encoding="utf-8"?>
<dgm:dataModel xmlns:dgm="http://schemas.openxmlformats.org/drawingml/2006/diagram" xmlns:a="http://schemas.openxmlformats.org/drawingml/2006/main">
  <dgm:ptLst>
    <dgm:pt modelId="{D4D4D94A-5E9D-42F1-9255-6CF3010E419A}"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C703CC7A-4AE5-41B0-83B9-2835017A448D}">
      <dgm:prSet phldrT="[Text]"/>
      <dgm:spPr>
        <a:gradFill rotWithShape="0">
          <a:gsLst>
            <a:gs pos="100000">
              <a:srgbClr val="D0E600"/>
            </a:gs>
            <a:gs pos="0">
              <a:srgbClr val="788500"/>
            </a:gs>
          </a:gsLst>
          <a:lin ang="2700000" scaled="1"/>
        </a:gradFill>
      </dgm:spPr>
      <dgm:t>
        <a:bodyPr/>
        <a:lstStyle/>
        <a:p>
          <a:r>
            <a:rPr lang="en-US" b="1" i="0" u="none" baseline="0" dirty="0" smtClean="0">
              <a:solidFill>
                <a:schemeClr val="tx1"/>
              </a:solidFill>
              <a:effectLst/>
              <a:latin typeface="+mn-lt"/>
              <a:ea typeface="+mn-ea"/>
              <a:cs typeface="+mn-cs"/>
            </a:rPr>
            <a:t>Honeywell &amp; </a:t>
          </a:r>
          <a:r>
            <a:rPr lang="en-US" b="1" i="0" u="none" baseline="0" dirty="0" err="1" smtClean="0">
              <a:solidFill>
                <a:schemeClr val="tx1"/>
              </a:solidFill>
              <a:effectLst/>
              <a:latin typeface="+mn-lt"/>
              <a:ea typeface="+mn-ea"/>
              <a:cs typeface="+mn-cs"/>
            </a:rPr>
            <a:t>Nextnine</a:t>
          </a:r>
          <a:endParaRPr lang="en-US" b="1" i="0" u="none" baseline="0" dirty="0">
            <a:solidFill>
              <a:schemeClr val="tx1"/>
            </a:solidFill>
            <a:effectLst/>
            <a:latin typeface="+mn-lt"/>
            <a:ea typeface="+mn-ea"/>
            <a:cs typeface="+mn-cs"/>
          </a:endParaRPr>
        </a:p>
      </dgm:t>
    </dgm:pt>
    <dgm:pt modelId="{632D8DD0-8AA3-4619-BACB-51CED4F3D058}" type="parTrans" cxnId="{8513F195-637C-4EC8-B49E-5966DFF81050}">
      <dgm:prSet/>
      <dgm:spPr/>
      <dgm:t>
        <a:bodyPr/>
        <a:lstStyle/>
        <a:p>
          <a:endParaRPr lang="en-US"/>
        </a:p>
      </dgm:t>
    </dgm:pt>
    <dgm:pt modelId="{F4D6BB8A-AC2F-44D4-9EBE-0C28B7ADD7C8}" type="sibTrans" cxnId="{8513F195-637C-4EC8-B49E-5966DFF81050}">
      <dgm:prSet/>
      <dgm:spPr/>
      <dgm:t>
        <a:bodyPr/>
        <a:lstStyle/>
        <a:p>
          <a:endParaRPr lang="en-US"/>
        </a:p>
      </dgm:t>
    </dgm:pt>
    <dgm:pt modelId="{5CC50A9E-A2DB-41E8-8DDF-CE50113DDE96}">
      <dgm:prSet phldrT="[Text]"/>
      <dgm:spPr>
        <a:gradFill rotWithShape="0">
          <a:gsLst>
            <a:gs pos="100000">
              <a:srgbClr val="D0E600"/>
            </a:gs>
            <a:gs pos="0">
              <a:srgbClr val="788500"/>
            </a:gs>
          </a:gsLst>
          <a:lin ang="2700000" scaled="1"/>
        </a:gradFill>
      </dgm:spPr>
      <dgm:t>
        <a:bodyPr anchor="ctr"/>
        <a:lstStyle/>
        <a:p>
          <a:r>
            <a:rPr lang="en-US" b="0" i="0" dirty="0" smtClean="0">
              <a:solidFill>
                <a:schemeClr val="tx1"/>
              </a:solidFill>
              <a:effectLst/>
              <a:latin typeface="+mn-lt"/>
              <a:ea typeface="+mn-ea"/>
              <a:cs typeface="+mn-cs"/>
            </a:rPr>
            <a:t>In June 2017, Honeywell announced that it has signed a definitive agreement to purchase </a:t>
          </a:r>
          <a:r>
            <a:rPr lang="en-US" b="0" i="0" dirty="0" err="1" smtClean="0">
              <a:solidFill>
                <a:schemeClr val="tx1"/>
              </a:solidFill>
              <a:effectLst/>
              <a:latin typeface="+mn-lt"/>
              <a:ea typeface="+mn-ea"/>
              <a:cs typeface="+mn-cs"/>
            </a:rPr>
            <a:t>Nextnine</a:t>
          </a:r>
          <a:r>
            <a:rPr lang="en-US" b="0" i="0" dirty="0" smtClean="0">
              <a:solidFill>
                <a:schemeClr val="tx1"/>
              </a:solidFill>
              <a:effectLst/>
              <a:latin typeface="+mn-lt"/>
              <a:ea typeface="+mn-ea"/>
              <a:cs typeface="+mn-cs"/>
            </a:rPr>
            <a:t>, a privately held provider of security management solutions and technologies for industrial cyber security. </a:t>
          </a:r>
          <a:endParaRPr lang="en-US" dirty="0"/>
        </a:p>
      </dgm:t>
    </dgm:pt>
    <dgm:pt modelId="{B5372A4A-FF40-4ECF-8685-49CA3CF0FF7D}" type="parTrans" cxnId="{65D43476-0204-4BCA-8DC2-AF2298369A93}">
      <dgm:prSet/>
      <dgm:spPr/>
      <dgm:t>
        <a:bodyPr/>
        <a:lstStyle/>
        <a:p>
          <a:endParaRPr lang="en-US"/>
        </a:p>
      </dgm:t>
    </dgm:pt>
    <dgm:pt modelId="{AAB67421-AF14-4EA4-A9E0-DEAC10E3E8EF}" type="sibTrans" cxnId="{65D43476-0204-4BCA-8DC2-AF2298369A93}">
      <dgm:prSet/>
      <dgm:spPr/>
      <dgm:t>
        <a:bodyPr/>
        <a:lstStyle/>
        <a:p>
          <a:endParaRPr lang="en-US"/>
        </a:p>
      </dgm:t>
    </dgm:pt>
    <dgm:pt modelId="{B001EFAE-E69D-4711-BBEB-5BFB834E12E1}">
      <dgm:prSet phldrT="[Text]"/>
      <dgm:spPr>
        <a:gradFill rotWithShape="0">
          <a:gsLst>
            <a:gs pos="0">
              <a:schemeClr val="accent4">
                <a:shade val="30000"/>
                <a:satMod val="115000"/>
              </a:schemeClr>
            </a:gs>
            <a:gs pos="50000">
              <a:schemeClr val="accent4">
                <a:shade val="67500"/>
                <a:satMod val="115000"/>
              </a:schemeClr>
            </a:gs>
            <a:gs pos="100000">
              <a:schemeClr val="accent4">
                <a:shade val="100000"/>
                <a:satMod val="115000"/>
              </a:schemeClr>
            </a:gs>
          </a:gsLst>
          <a:path path="circle">
            <a:fillToRect r="100000" b="100000"/>
          </a:path>
        </a:gradFill>
      </dgm:spPr>
      <dgm:t>
        <a:bodyPr/>
        <a:lstStyle/>
        <a:p>
          <a:r>
            <a:rPr lang="en-US" b="1" i="0" u="none" baseline="0" dirty="0" smtClean="0">
              <a:solidFill>
                <a:schemeClr val="tx1"/>
              </a:solidFill>
              <a:effectLst/>
              <a:latin typeface="+mn-lt"/>
              <a:ea typeface="+mn-ea"/>
              <a:cs typeface="+mn-cs"/>
            </a:rPr>
            <a:t>Baidu &amp; </a:t>
          </a:r>
          <a:r>
            <a:rPr lang="en-US" b="1" i="0" u="none" baseline="0" dirty="0" err="1" smtClean="0">
              <a:solidFill>
                <a:schemeClr val="tx1"/>
              </a:solidFill>
              <a:effectLst/>
              <a:latin typeface="+mn-lt"/>
              <a:ea typeface="+mn-ea"/>
              <a:cs typeface="+mn-cs"/>
            </a:rPr>
            <a:t>xPerception</a:t>
          </a:r>
          <a:endParaRPr lang="en-US" b="1" i="0" u="none" baseline="0" dirty="0">
            <a:solidFill>
              <a:schemeClr val="tx1"/>
            </a:solidFill>
            <a:effectLst/>
            <a:latin typeface="+mn-lt"/>
            <a:ea typeface="+mn-ea"/>
            <a:cs typeface="+mn-cs"/>
          </a:endParaRPr>
        </a:p>
      </dgm:t>
    </dgm:pt>
    <dgm:pt modelId="{2147C324-394E-4235-A4AA-511587CB7612}" type="parTrans" cxnId="{DB6BDB5B-923C-45C5-A9C3-A9FDCB3C3D37}">
      <dgm:prSet/>
      <dgm:spPr/>
      <dgm:t>
        <a:bodyPr/>
        <a:lstStyle/>
        <a:p>
          <a:endParaRPr lang="en-US"/>
        </a:p>
      </dgm:t>
    </dgm:pt>
    <dgm:pt modelId="{DBA101CF-4F6D-48E2-AD23-6470DBD95238}" type="sibTrans" cxnId="{DB6BDB5B-923C-45C5-A9C3-A9FDCB3C3D37}">
      <dgm:prSet/>
      <dgm:spPr/>
      <dgm:t>
        <a:bodyPr/>
        <a:lstStyle/>
        <a:p>
          <a:endParaRPr lang="en-US"/>
        </a:p>
      </dgm:t>
    </dgm:pt>
    <dgm:pt modelId="{6AEE4BAC-6F56-4F85-A6EA-70AA2AD0F442}">
      <dgm:prSet phldrT="[Text]"/>
      <dgm:spPr>
        <a:gradFill rotWithShape="0">
          <a:gsLst>
            <a:gs pos="0">
              <a:schemeClr val="accent4">
                <a:shade val="30000"/>
                <a:satMod val="115000"/>
              </a:schemeClr>
            </a:gs>
            <a:gs pos="50000">
              <a:schemeClr val="accent4">
                <a:shade val="67500"/>
                <a:satMod val="115000"/>
              </a:schemeClr>
            </a:gs>
            <a:gs pos="100000">
              <a:schemeClr val="accent4">
                <a:shade val="100000"/>
                <a:satMod val="115000"/>
              </a:schemeClr>
            </a:gs>
          </a:gsLst>
          <a:path path="circle">
            <a:fillToRect r="100000" b="100000"/>
          </a:path>
        </a:gradFill>
      </dgm:spPr>
      <dgm:t>
        <a:bodyPr anchor="ctr"/>
        <a:lstStyle/>
        <a:p>
          <a:pPr rtl="0"/>
          <a:r>
            <a:rPr lang="en-US" b="0" i="0" u="none" dirty="0" smtClean="0">
              <a:solidFill>
                <a:schemeClr val="tx1"/>
              </a:solidFill>
              <a:effectLst/>
              <a:latin typeface="+mn-lt"/>
              <a:ea typeface="+mn-ea"/>
              <a:cs typeface="+mn-cs"/>
            </a:rPr>
            <a:t>In April 2017, Baidu</a:t>
          </a:r>
          <a:r>
            <a:rPr lang="en-US" b="0" i="0" u="none" baseline="0" dirty="0" smtClean="0">
              <a:solidFill>
                <a:schemeClr val="tx1"/>
              </a:solidFill>
              <a:effectLst/>
              <a:latin typeface="+mn-lt"/>
              <a:ea typeface="+mn-ea"/>
              <a:cs typeface="+mn-cs"/>
            </a:rPr>
            <a:t> </a:t>
          </a:r>
          <a:r>
            <a:rPr lang="en-IN" b="0" i="0" dirty="0" smtClean="0">
              <a:solidFill>
                <a:schemeClr val="tx1"/>
              </a:solidFill>
              <a:effectLst/>
              <a:latin typeface="+mn-lt"/>
              <a:ea typeface="+mn-ea"/>
              <a:cs typeface="+mn-cs"/>
            </a:rPr>
            <a:t>acquired US-based computer vision start-up </a:t>
          </a:r>
          <a:r>
            <a:rPr lang="en-IN" b="0" i="0" dirty="0" err="1" smtClean="0">
              <a:solidFill>
                <a:schemeClr val="tx1"/>
              </a:solidFill>
              <a:effectLst/>
              <a:latin typeface="+mn-lt"/>
              <a:ea typeface="+mn-ea"/>
              <a:cs typeface="+mn-cs"/>
            </a:rPr>
            <a:t>xPerception</a:t>
          </a:r>
          <a:r>
            <a:rPr lang="en-IN" b="0" i="0" dirty="0" smtClean="0">
              <a:solidFill>
                <a:schemeClr val="tx1"/>
              </a:solidFill>
              <a:effectLst/>
              <a:latin typeface="+mn-lt"/>
              <a:ea typeface="+mn-ea"/>
              <a:cs typeface="+mn-cs"/>
            </a:rPr>
            <a:t> to further its AI efforts.</a:t>
          </a:r>
          <a:endParaRPr lang="en-US" dirty="0"/>
        </a:p>
      </dgm:t>
    </dgm:pt>
    <dgm:pt modelId="{F5EF75BD-2089-4AF7-8F6A-5B2AEA2D444F}" type="parTrans" cxnId="{8AE96D08-F46D-46FB-BCC8-C84AC7FE8FF0}">
      <dgm:prSet/>
      <dgm:spPr/>
      <dgm:t>
        <a:bodyPr/>
        <a:lstStyle/>
        <a:p>
          <a:endParaRPr lang="en-US"/>
        </a:p>
      </dgm:t>
    </dgm:pt>
    <dgm:pt modelId="{87F771EA-D614-4413-8F4B-A80AA9F4F2E8}" type="sibTrans" cxnId="{8AE96D08-F46D-46FB-BCC8-C84AC7FE8FF0}">
      <dgm:prSet/>
      <dgm:spPr/>
      <dgm:t>
        <a:bodyPr/>
        <a:lstStyle/>
        <a:p>
          <a:endParaRPr lang="en-US"/>
        </a:p>
      </dgm:t>
    </dgm:pt>
    <dgm:pt modelId="{7DC20C86-91CA-4B0F-B038-84CF80A05835}">
      <dgm:prSet phldrT="[Text]"/>
      <dgm:spPr>
        <a:gradFill rotWithShape="0">
          <a:gsLst>
            <a:gs pos="0">
              <a:schemeClr val="accent5">
                <a:shade val="30000"/>
                <a:satMod val="115000"/>
              </a:schemeClr>
            </a:gs>
            <a:gs pos="50000">
              <a:schemeClr val="accent5">
                <a:shade val="67500"/>
                <a:satMod val="115000"/>
              </a:schemeClr>
            </a:gs>
            <a:gs pos="100000">
              <a:schemeClr val="accent5">
                <a:shade val="100000"/>
                <a:satMod val="115000"/>
              </a:schemeClr>
            </a:gs>
          </a:gsLst>
          <a:path path="circle">
            <a:fillToRect r="100000" b="100000"/>
          </a:path>
        </a:gradFill>
      </dgm:spPr>
      <dgm:t>
        <a:bodyPr/>
        <a:lstStyle/>
        <a:p>
          <a:r>
            <a:rPr lang="en-IN" b="1" i="0" u="none" baseline="0" dirty="0" err="1" smtClean="0">
              <a:solidFill>
                <a:schemeClr val="tx1"/>
              </a:solidFill>
              <a:effectLst/>
              <a:latin typeface="+mn-lt"/>
              <a:ea typeface="+mn-ea"/>
              <a:cs typeface="+mn-cs"/>
            </a:rPr>
            <a:t>SiriusXM</a:t>
          </a:r>
          <a:r>
            <a:rPr lang="en-IN" b="1" i="0" u="none" baseline="0" dirty="0" smtClean="0">
              <a:solidFill>
                <a:schemeClr val="tx1"/>
              </a:solidFill>
              <a:effectLst/>
              <a:latin typeface="+mn-lt"/>
              <a:ea typeface="+mn-ea"/>
              <a:cs typeface="+mn-cs"/>
            </a:rPr>
            <a:t> &amp; Automatic</a:t>
          </a:r>
          <a:endParaRPr lang="en-US" u="none" dirty="0"/>
        </a:p>
      </dgm:t>
    </dgm:pt>
    <dgm:pt modelId="{A2AE7270-19F4-4B1A-A186-C7F81C25E1ED}" type="parTrans" cxnId="{19600F9D-7721-4DC7-A89D-C53023A446DE}">
      <dgm:prSet/>
      <dgm:spPr/>
      <dgm:t>
        <a:bodyPr/>
        <a:lstStyle/>
        <a:p>
          <a:endParaRPr lang="en-US"/>
        </a:p>
      </dgm:t>
    </dgm:pt>
    <dgm:pt modelId="{7E6F06EA-7C3B-4FAE-8E9B-638D2D5D2856}" type="sibTrans" cxnId="{19600F9D-7721-4DC7-A89D-C53023A446DE}">
      <dgm:prSet/>
      <dgm:spPr/>
      <dgm:t>
        <a:bodyPr/>
        <a:lstStyle/>
        <a:p>
          <a:endParaRPr lang="en-US"/>
        </a:p>
      </dgm:t>
    </dgm:pt>
    <dgm:pt modelId="{534A660E-B97E-45C0-A6E1-CD0C55733DF1}">
      <dgm:prSet phldrT="[Text]"/>
      <dgm:spPr>
        <a:gradFill rotWithShape="0">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gradFill>
      </dgm:spPr>
      <dgm:t>
        <a:bodyPr/>
        <a:lstStyle/>
        <a:p>
          <a:r>
            <a:rPr lang="en-IN" b="1" i="0" u="none" baseline="0" dirty="0" smtClean="0">
              <a:solidFill>
                <a:schemeClr val="tx1"/>
              </a:solidFill>
              <a:effectLst/>
              <a:latin typeface="+mn-lt"/>
              <a:ea typeface="+mn-ea"/>
              <a:cs typeface="+mn-cs"/>
            </a:rPr>
            <a:t>Altair &amp; </a:t>
          </a:r>
          <a:r>
            <a:rPr lang="en-IN" b="1" i="0" u="none" baseline="0" dirty="0" err="1" smtClean="0">
              <a:solidFill>
                <a:schemeClr val="tx1"/>
              </a:solidFill>
              <a:effectLst/>
              <a:latin typeface="+mn-lt"/>
              <a:ea typeface="+mn-ea"/>
              <a:cs typeface="+mn-cs"/>
            </a:rPr>
            <a:t>MODELiiS</a:t>
          </a:r>
          <a:endParaRPr lang="en-US" b="1" i="0" u="none" baseline="0" dirty="0">
            <a:solidFill>
              <a:schemeClr val="tx1"/>
            </a:solidFill>
            <a:effectLst/>
            <a:latin typeface="+mn-lt"/>
            <a:ea typeface="+mn-ea"/>
            <a:cs typeface="+mn-cs"/>
          </a:endParaRPr>
        </a:p>
      </dgm:t>
    </dgm:pt>
    <dgm:pt modelId="{5AEA6FD9-DF79-46C4-A4D6-AA7765996C17}" type="parTrans" cxnId="{E7D16F3D-36F0-4FE1-8BA8-5B52C0BA9F7D}">
      <dgm:prSet/>
      <dgm:spPr/>
      <dgm:t>
        <a:bodyPr/>
        <a:lstStyle/>
        <a:p>
          <a:endParaRPr lang="en-US"/>
        </a:p>
      </dgm:t>
    </dgm:pt>
    <dgm:pt modelId="{42FCBF05-793D-43C4-98D5-E67333135B48}" type="sibTrans" cxnId="{E7D16F3D-36F0-4FE1-8BA8-5B52C0BA9F7D}">
      <dgm:prSet/>
      <dgm:spPr/>
      <dgm:t>
        <a:bodyPr/>
        <a:lstStyle/>
        <a:p>
          <a:endParaRPr lang="en-US"/>
        </a:p>
      </dgm:t>
    </dgm:pt>
    <dgm:pt modelId="{AA687EE4-0337-4148-A4D4-FA7F070303CB}">
      <dgm:prSet phldrT="[Text]"/>
      <dgm:spPr>
        <a:gradFill rotWithShape="0">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gradFill>
      </dgm:spPr>
      <dgm:t>
        <a:bodyPr/>
        <a:lstStyle/>
        <a:p>
          <a:r>
            <a:rPr lang="en-IN" b="1" i="0" u="none" baseline="0" dirty="0" err="1" smtClean="0">
              <a:solidFill>
                <a:schemeClr val="tx1"/>
              </a:solidFill>
              <a:effectLst/>
              <a:latin typeface="+mn-lt"/>
              <a:ea typeface="+mn-ea"/>
              <a:cs typeface="+mn-cs"/>
            </a:rPr>
            <a:t>EarthBend</a:t>
          </a:r>
          <a:r>
            <a:rPr lang="en-IN" b="1" i="0" u="none" baseline="0" dirty="0" smtClean="0">
              <a:solidFill>
                <a:schemeClr val="tx1"/>
              </a:solidFill>
              <a:effectLst/>
              <a:latin typeface="+mn-lt"/>
              <a:ea typeface="+mn-ea"/>
              <a:cs typeface="+mn-cs"/>
            </a:rPr>
            <a:t> &amp; Clear2there</a:t>
          </a:r>
          <a:endParaRPr lang="en-US" b="1" i="0" u="none" baseline="0" dirty="0">
            <a:solidFill>
              <a:schemeClr val="tx1"/>
            </a:solidFill>
            <a:effectLst/>
            <a:latin typeface="+mn-lt"/>
            <a:ea typeface="+mn-ea"/>
            <a:cs typeface="+mn-cs"/>
          </a:endParaRPr>
        </a:p>
      </dgm:t>
    </dgm:pt>
    <dgm:pt modelId="{D5A9B2A9-B5BC-4549-A8E3-C323D553DC55}" type="parTrans" cxnId="{49496AFB-DF49-4627-B786-260C19B16B91}">
      <dgm:prSet/>
      <dgm:spPr/>
      <dgm:t>
        <a:bodyPr/>
        <a:lstStyle/>
        <a:p>
          <a:endParaRPr lang="en-US"/>
        </a:p>
      </dgm:t>
    </dgm:pt>
    <dgm:pt modelId="{BBE95E0C-830A-44F7-9F0F-200759469399}" type="sibTrans" cxnId="{49496AFB-DF49-4627-B786-260C19B16B91}">
      <dgm:prSet/>
      <dgm:spPr/>
      <dgm:t>
        <a:bodyPr/>
        <a:lstStyle/>
        <a:p>
          <a:endParaRPr lang="en-US"/>
        </a:p>
      </dgm:t>
    </dgm:pt>
    <dgm:pt modelId="{E8CC5F3D-2344-40AC-B040-507E69631795}">
      <dgm:prSet/>
      <dgm:spPr>
        <a:gradFill rotWithShape="0">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gradFill>
      </dgm:spPr>
      <dgm:t>
        <a:bodyPr anchor="ctr"/>
        <a:lstStyle/>
        <a:p>
          <a:pPr rtl="0"/>
          <a:r>
            <a:rPr lang="en-IN" b="0" i="0" u="none" baseline="0" dirty="0" smtClean="0">
              <a:solidFill>
                <a:schemeClr val="tx1"/>
              </a:solidFill>
              <a:effectLst/>
              <a:latin typeface="+mn-lt"/>
              <a:ea typeface="+mn-ea"/>
              <a:cs typeface="+mn-cs"/>
            </a:rPr>
            <a:t>In April 2017, </a:t>
          </a:r>
          <a:r>
            <a:rPr lang="en-IN" b="0" i="0" u="none" baseline="0" dirty="0" err="1" smtClean="0">
              <a:solidFill>
                <a:schemeClr val="tx1"/>
              </a:solidFill>
              <a:effectLst/>
              <a:latin typeface="+mn-lt"/>
              <a:ea typeface="+mn-ea"/>
              <a:cs typeface="+mn-cs"/>
            </a:rPr>
            <a:t>EarthBend</a:t>
          </a:r>
          <a:r>
            <a:rPr lang="en-IN" b="0" i="0" u="none" baseline="0" dirty="0" smtClean="0">
              <a:solidFill>
                <a:schemeClr val="tx1"/>
              </a:solidFill>
              <a:effectLst/>
              <a:latin typeface="+mn-lt"/>
              <a:ea typeface="+mn-ea"/>
              <a:cs typeface="+mn-cs"/>
            </a:rPr>
            <a:t>, a value-added distributor of business telecommunications and IT solutions, announced that it has acquired Clear2there, a provider of advanced video surveillance, smart-home, smart-business, smart-farm applications, and Internet of Things (</a:t>
          </a:r>
          <a:r>
            <a:rPr lang="en-IN" b="0" i="0" u="none" baseline="0" dirty="0" err="1" smtClean="0">
              <a:solidFill>
                <a:schemeClr val="tx1"/>
              </a:solidFill>
              <a:effectLst/>
              <a:latin typeface="+mn-lt"/>
              <a:ea typeface="+mn-ea"/>
              <a:cs typeface="+mn-cs"/>
            </a:rPr>
            <a:t>IoT</a:t>
          </a:r>
          <a:r>
            <a:rPr lang="en-IN" b="0" i="0" u="none" baseline="0" dirty="0" smtClean="0">
              <a:solidFill>
                <a:schemeClr val="tx1"/>
              </a:solidFill>
              <a:effectLst/>
              <a:latin typeface="+mn-lt"/>
              <a:ea typeface="+mn-ea"/>
              <a:cs typeface="+mn-cs"/>
            </a:rPr>
            <a:t>) solutions for service providers and enterprises.</a:t>
          </a:r>
          <a:endParaRPr lang="en-US" b="0" i="0" u="none" baseline="0" dirty="0">
            <a:solidFill>
              <a:schemeClr val="tx1"/>
            </a:solidFill>
            <a:effectLst/>
            <a:latin typeface="+mn-lt"/>
            <a:ea typeface="+mn-ea"/>
            <a:cs typeface="+mn-cs"/>
          </a:endParaRPr>
        </a:p>
      </dgm:t>
    </dgm:pt>
    <dgm:pt modelId="{AA705AE9-62D0-4242-9002-5F94FEEDF43A}" type="parTrans" cxnId="{73E202A3-EDC8-4AFE-9A43-D8D95307B9DA}">
      <dgm:prSet/>
      <dgm:spPr/>
      <dgm:t>
        <a:bodyPr/>
        <a:lstStyle/>
        <a:p>
          <a:endParaRPr lang="en-US"/>
        </a:p>
      </dgm:t>
    </dgm:pt>
    <dgm:pt modelId="{FF84389B-1B93-4D75-9A20-E031B7F0C3B7}" type="sibTrans" cxnId="{73E202A3-EDC8-4AFE-9A43-D8D95307B9DA}">
      <dgm:prSet/>
      <dgm:spPr/>
      <dgm:t>
        <a:bodyPr/>
        <a:lstStyle/>
        <a:p>
          <a:endParaRPr lang="en-US"/>
        </a:p>
      </dgm:t>
    </dgm:pt>
    <dgm:pt modelId="{7D7B61DC-CF55-4BFF-A618-8BF489593AFB}">
      <dgm:prSet/>
      <dgm:spPr>
        <a:gradFill rotWithShape="0">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gradFill>
      </dgm:spPr>
      <dgm:t>
        <a:bodyPr anchor="ctr"/>
        <a:lstStyle/>
        <a:p>
          <a:pPr rtl="0"/>
          <a:r>
            <a:rPr lang="en-IN" b="0" i="0" u="none" smtClean="0">
              <a:solidFill>
                <a:schemeClr val="tx1"/>
              </a:solidFill>
              <a:effectLst/>
              <a:latin typeface="+mn-lt"/>
              <a:ea typeface="+mn-ea"/>
              <a:cs typeface="+mn-cs"/>
            </a:rPr>
            <a:t>In May 2017, Altair </a:t>
          </a:r>
          <a:r>
            <a:rPr lang="en-IN" b="0" i="0" smtClean="0">
              <a:solidFill>
                <a:schemeClr val="tx1"/>
              </a:solidFill>
              <a:effectLst/>
              <a:latin typeface="+mn-lt"/>
              <a:ea typeface="+mn-ea"/>
              <a:cs typeface="+mn-cs"/>
            </a:rPr>
            <a:t>acquired MODELiiS, a supplier of electronic design automation software for circuit modelling, system design, and simulation tools based in Grenoble, France. Capitalizing on strong expertise in digital and analog domains, their solutions are geared toward the Internet of Things (IoT), autonomous vehicles, and complex hybrid systems. </a:t>
          </a:r>
          <a:endParaRPr lang="en-US"/>
        </a:p>
      </dgm:t>
    </dgm:pt>
    <dgm:pt modelId="{6748DB31-F6AD-4C2A-BD9F-F26535831A2C}" type="parTrans" cxnId="{94D058B8-ED1D-42FC-BCF5-3F1D47F0D98A}">
      <dgm:prSet/>
      <dgm:spPr/>
    </dgm:pt>
    <dgm:pt modelId="{45EE6DD7-F9F6-479C-950B-245413A7E4CB}" type="sibTrans" cxnId="{94D058B8-ED1D-42FC-BCF5-3F1D47F0D98A}">
      <dgm:prSet/>
      <dgm:spPr/>
    </dgm:pt>
    <dgm:pt modelId="{F7D1A75E-538B-4C77-94EB-B95A7AC9AAF6}">
      <dgm:prSet/>
      <dgm:spPr>
        <a:gradFill rotWithShape="0">
          <a:gsLst>
            <a:gs pos="0">
              <a:schemeClr val="accent5">
                <a:shade val="30000"/>
                <a:satMod val="115000"/>
              </a:schemeClr>
            </a:gs>
            <a:gs pos="50000">
              <a:schemeClr val="accent5">
                <a:shade val="67500"/>
                <a:satMod val="115000"/>
              </a:schemeClr>
            </a:gs>
            <a:gs pos="100000">
              <a:schemeClr val="accent5">
                <a:shade val="100000"/>
                <a:satMod val="115000"/>
              </a:schemeClr>
            </a:gs>
          </a:gsLst>
          <a:path path="circle">
            <a:fillToRect r="100000" b="100000"/>
          </a:path>
        </a:gradFill>
      </dgm:spPr>
      <dgm:t>
        <a:bodyPr anchor="ctr"/>
        <a:lstStyle/>
        <a:p>
          <a:pPr rtl="0"/>
          <a:r>
            <a:rPr lang="en-IN" b="0" i="0" u="none" baseline="0" dirty="0" smtClean="0">
              <a:solidFill>
                <a:schemeClr val="tx1"/>
              </a:solidFill>
              <a:effectLst/>
              <a:latin typeface="+mn-lt"/>
              <a:ea typeface="+mn-ea"/>
              <a:cs typeface="+mn-cs"/>
            </a:rPr>
            <a:t>In April 2017, </a:t>
          </a:r>
          <a:r>
            <a:rPr lang="en-IN" b="0" i="0" dirty="0" err="1" smtClean="0">
              <a:solidFill>
                <a:schemeClr val="tx1"/>
              </a:solidFill>
              <a:effectLst/>
              <a:latin typeface="+mn-lt"/>
              <a:ea typeface="+mn-ea"/>
              <a:cs typeface="+mn-cs"/>
            </a:rPr>
            <a:t>SiriusXM</a:t>
          </a:r>
          <a:r>
            <a:rPr lang="en-IN" b="0" i="0" dirty="0" smtClean="0">
              <a:solidFill>
                <a:schemeClr val="tx1"/>
              </a:solidFill>
              <a:effectLst/>
              <a:latin typeface="+mn-lt"/>
              <a:ea typeface="+mn-ea"/>
              <a:cs typeface="+mn-cs"/>
            </a:rPr>
            <a:t> acquired Automatic, the maker of the Automatic Pro and Automatic </a:t>
          </a:r>
          <a:r>
            <a:rPr lang="en-IN" b="0" i="0" dirty="0" err="1" smtClean="0">
              <a:solidFill>
                <a:schemeClr val="tx1"/>
              </a:solidFill>
              <a:effectLst/>
              <a:latin typeface="+mn-lt"/>
              <a:ea typeface="+mn-ea"/>
              <a:cs typeface="+mn-cs"/>
            </a:rPr>
            <a:t>Lite</a:t>
          </a:r>
          <a:r>
            <a:rPr lang="en-IN" b="0" i="0" dirty="0" smtClean="0">
              <a:solidFill>
                <a:schemeClr val="tx1"/>
              </a:solidFill>
              <a:effectLst/>
              <a:latin typeface="+mn-lt"/>
              <a:ea typeface="+mn-ea"/>
              <a:cs typeface="+mn-cs"/>
            </a:rPr>
            <a:t> connected car OBD-II port accessories, for over $100M.</a:t>
          </a:r>
          <a:endParaRPr lang="en-US" dirty="0"/>
        </a:p>
      </dgm:t>
    </dgm:pt>
    <dgm:pt modelId="{5275CBDA-F736-4E13-ADEC-754CFF1770C0}" type="parTrans" cxnId="{9A7DE3F9-A7A8-4CBD-A1B8-362E0F2A6D44}">
      <dgm:prSet/>
      <dgm:spPr/>
    </dgm:pt>
    <dgm:pt modelId="{3EFD4A07-D3B3-4152-9FE7-56ACF4942435}" type="sibTrans" cxnId="{9A7DE3F9-A7A8-4CBD-A1B8-362E0F2A6D44}">
      <dgm:prSet/>
      <dgm:spPr/>
    </dgm:pt>
    <dgm:pt modelId="{C2237410-B007-488C-B04A-2DA72B83ECE0}" type="pres">
      <dgm:prSet presAssocID="{D4D4D94A-5E9D-42F1-9255-6CF3010E419A}" presName="Name0" presStyleCnt="0">
        <dgm:presLayoutVars>
          <dgm:dir/>
          <dgm:animLvl val="lvl"/>
          <dgm:resizeHandles/>
        </dgm:presLayoutVars>
      </dgm:prSet>
      <dgm:spPr/>
      <dgm:t>
        <a:bodyPr/>
        <a:lstStyle/>
        <a:p>
          <a:endParaRPr lang="en-US"/>
        </a:p>
      </dgm:t>
    </dgm:pt>
    <dgm:pt modelId="{10E0BFCC-14D8-4821-AC81-39CB87C659B5}" type="pres">
      <dgm:prSet presAssocID="{C703CC7A-4AE5-41B0-83B9-2835017A448D}" presName="linNode" presStyleCnt="0"/>
      <dgm:spPr/>
    </dgm:pt>
    <dgm:pt modelId="{3768AAE1-6A6A-4A30-B147-66B137C11DCF}" type="pres">
      <dgm:prSet presAssocID="{C703CC7A-4AE5-41B0-83B9-2835017A448D}" presName="parentShp" presStyleLbl="node1" presStyleIdx="0" presStyleCnt="5">
        <dgm:presLayoutVars>
          <dgm:bulletEnabled val="1"/>
        </dgm:presLayoutVars>
      </dgm:prSet>
      <dgm:spPr/>
      <dgm:t>
        <a:bodyPr/>
        <a:lstStyle/>
        <a:p>
          <a:endParaRPr lang="en-US"/>
        </a:p>
      </dgm:t>
    </dgm:pt>
    <dgm:pt modelId="{3F65378C-BAA4-4853-BBF6-1EC507CE07F6}" type="pres">
      <dgm:prSet presAssocID="{C703CC7A-4AE5-41B0-83B9-2835017A448D}" presName="childShp" presStyleLbl="bgAccFollowNode1" presStyleIdx="0" presStyleCnt="5">
        <dgm:presLayoutVars>
          <dgm:bulletEnabled val="1"/>
        </dgm:presLayoutVars>
      </dgm:prSet>
      <dgm:spPr/>
      <dgm:t>
        <a:bodyPr/>
        <a:lstStyle/>
        <a:p>
          <a:endParaRPr lang="en-US"/>
        </a:p>
      </dgm:t>
    </dgm:pt>
    <dgm:pt modelId="{68031B09-D01C-4728-9264-DEB7A10C18F2}" type="pres">
      <dgm:prSet presAssocID="{F4D6BB8A-AC2F-44D4-9EBE-0C28B7ADD7C8}" presName="spacing" presStyleCnt="0"/>
      <dgm:spPr/>
    </dgm:pt>
    <dgm:pt modelId="{F0B78688-BBA2-42D8-A14D-F850579A19BF}" type="pres">
      <dgm:prSet presAssocID="{B001EFAE-E69D-4711-BBEB-5BFB834E12E1}" presName="linNode" presStyleCnt="0"/>
      <dgm:spPr/>
    </dgm:pt>
    <dgm:pt modelId="{447E69CE-70F6-4C5D-A937-C4BD6A8CC0E2}" type="pres">
      <dgm:prSet presAssocID="{B001EFAE-E69D-4711-BBEB-5BFB834E12E1}" presName="parentShp" presStyleLbl="node1" presStyleIdx="1" presStyleCnt="5">
        <dgm:presLayoutVars>
          <dgm:bulletEnabled val="1"/>
        </dgm:presLayoutVars>
      </dgm:prSet>
      <dgm:spPr/>
      <dgm:t>
        <a:bodyPr/>
        <a:lstStyle/>
        <a:p>
          <a:endParaRPr lang="en-US"/>
        </a:p>
      </dgm:t>
    </dgm:pt>
    <dgm:pt modelId="{9123F20C-8615-4A8E-AA18-9BBC370AAD57}" type="pres">
      <dgm:prSet presAssocID="{B001EFAE-E69D-4711-BBEB-5BFB834E12E1}" presName="childShp" presStyleLbl="bgAccFollowNode1" presStyleIdx="1" presStyleCnt="5">
        <dgm:presLayoutVars>
          <dgm:bulletEnabled val="1"/>
        </dgm:presLayoutVars>
      </dgm:prSet>
      <dgm:spPr/>
      <dgm:t>
        <a:bodyPr/>
        <a:lstStyle/>
        <a:p>
          <a:endParaRPr lang="en-US"/>
        </a:p>
      </dgm:t>
    </dgm:pt>
    <dgm:pt modelId="{4FF3D841-C699-42AE-98BF-5F0C239ED451}" type="pres">
      <dgm:prSet presAssocID="{DBA101CF-4F6D-48E2-AD23-6470DBD95238}" presName="spacing" presStyleCnt="0"/>
      <dgm:spPr/>
    </dgm:pt>
    <dgm:pt modelId="{9C562492-8A7E-46FA-A96E-20D2B6DEB5C0}" type="pres">
      <dgm:prSet presAssocID="{7DC20C86-91CA-4B0F-B038-84CF80A05835}" presName="linNode" presStyleCnt="0"/>
      <dgm:spPr/>
    </dgm:pt>
    <dgm:pt modelId="{BAFA4394-0545-4AFC-8437-B03AA961A6E8}" type="pres">
      <dgm:prSet presAssocID="{7DC20C86-91CA-4B0F-B038-84CF80A05835}" presName="parentShp" presStyleLbl="node1" presStyleIdx="2" presStyleCnt="5">
        <dgm:presLayoutVars>
          <dgm:bulletEnabled val="1"/>
        </dgm:presLayoutVars>
      </dgm:prSet>
      <dgm:spPr/>
      <dgm:t>
        <a:bodyPr/>
        <a:lstStyle/>
        <a:p>
          <a:endParaRPr lang="en-US"/>
        </a:p>
      </dgm:t>
    </dgm:pt>
    <dgm:pt modelId="{57923586-805E-4F48-B60D-81E9BDC0C8E2}" type="pres">
      <dgm:prSet presAssocID="{7DC20C86-91CA-4B0F-B038-84CF80A05835}" presName="childShp" presStyleLbl="bgAccFollowNode1" presStyleIdx="2" presStyleCnt="5">
        <dgm:presLayoutVars>
          <dgm:bulletEnabled val="1"/>
        </dgm:presLayoutVars>
      </dgm:prSet>
      <dgm:spPr/>
      <dgm:t>
        <a:bodyPr/>
        <a:lstStyle/>
        <a:p>
          <a:endParaRPr lang="en-US"/>
        </a:p>
      </dgm:t>
    </dgm:pt>
    <dgm:pt modelId="{D1790DA5-90FA-4AE5-AF39-7921D0CC0DAC}" type="pres">
      <dgm:prSet presAssocID="{7E6F06EA-7C3B-4FAE-8E9B-638D2D5D2856}" presName="spacing" presStyleCnt="0"/>
      <dgm:spPr/>
    </dgm:pt>
    <dgm:pt modelId="{C3B1FC7D-8BAC-4E8B-8BFC-8C224649F017}" type="pres">
      <dgm:prSet presAssocID="{534A660E-B97E-45C0-A6E1-CD0C55733DF1}" presName="linNode" presStyleCnt="0"/>
      <dgm:spPr/>
    </dgm:pt>
    <dgm:pt modelId="{B73E8B8F-57B9-4D4B-9392-9FCE8FF750E9}" type="pres">
      <dgm:prSet presAssocID="{534A660E-B97E-45C0-A6E1-CD0C55733DF1}" presName="parentShp" presStyleLbl="node1" presStyleIdx="3" presStyleCnt="5">
        <dgm:presLayoutVars>
          <dgm:bulletEnabled val="1"/>
        </dgm:presLayoutVars>
      </dgm:prSet>
      <dgm:spPr/>
      <dgm:t>
        <a:bodyPr/>
        <a:lstStyle/>
        <a:p>
          <a:endParaRPr lang="en-US"/>
        </a:p>
      </dgm:t>
    </dgm:pt>
    <dgm:pt modelId="{C54532F1-A643-40E7-A29D-C8E870B7BC9F}" type="pres">
      <dgm:prSet presAssocID="{534A660E-B97E-45C0-A6E1-CD0C55733DF1}" presName="childShp" presStyleLbl="bgAccFollowNode1" presStyleIdx="3" presStyleCnt="5">
        <dgm:presLayoutVars>
          <dgm:bulletEnabled val="1"/>
        </dgm:presLayoutVars>
      </dgm:prSet>
      <dgm:spPr/>
      <dgm:t>
        <a:bodyPr/>
        <a:lstStyle/>
        <a:p>
          <a:endParaRPr lang="en-US"/>
        </a:p>
      </dgm:t>
    </dgm:pt>
    <dgm:pt modelId="{E37AFCC0-4CA1-418E-8BB9-4091654BD6A3}" type="pres">
      <dgm:prSet presAssocID="{42FCBF05-793D-43C4-98D5-E67333135B48}" presName="spacing" presStyleCnt="0"/>
      <dgm:spPr/>
    </dgm:pt>
    <dgm:pt modelId="{9454A594-10B5-47E8-A688-A285DC04061E}" type="pres">
      <dgm:prSet presAssocID="{AA687EE4-0337-4148-A4D4-FA7F070303CB}" presName="linNode" presStyleCnt="0"/>
      <dgm:spPr/>
    </dgm:pt>
    <dgm:pt modelId="{30F9802A-5ABC-4907-A937-94D591F159CD}" type="pres">
      <dgm:prSet presAssocID="{AA687EE4-0337-4148-A4D4-FA7F070303CB}" presName="parentShp" presStyleLbl="node1" presStyleIdx="4" presStyleCnt="5">
        <dgm:presLayoutVars>
          <dgm:bulletEnabled val="1"/>
        </dgm:presLayoutVars>
      </dgm:prSet>
      <dgm:spPr/>
      <dgm:t>
        <a:bodyPr/>
        <a:lstStyle/>
        <a:p>
          <a:endParaRPr lang="en-US"/>
        </a:p>
      </dgm:t>
    </dgm:pt>
    <dgm:pt modelId="{5E732724-13AE-46C4-9795-23206A9F5239}" type="pres">
      <dgm:prSet presAssocID="{AA687EE4-0337-4148-A4D4-FA7F070303CB}" presName="childShp" presStyleLbl="bgAccFollowNode1" presStyleIdx="4" presStyleCnt="5">
        <dgm:presLayoutVars>
          <dgm:bulletEnabled val="1"/>
        </dgm:presLayoutVars>
      </dgm:prSet>
      <dgm:spPr/>
      <dgm:t>
        <a:bodyPr/>
        <a:lstStyle/>
        <a:p>
          <a:endParaRPr lang="en-US"/>
        </a:p>
      </dgm:t>
    </dgm:pt>
  </dgm:ptLst>
  <dgm:cxnLst>
    <dgm:cxn modelId="{73E202A3-EDC8-4AFE-9A43-D8D95307B9DA}" srcId="{AA687EE4-0337-4148-A4D4-FA7F070303CB}" destId="{E8CC5F3D-2344-40AC-B040-507E69631795}" srcOrd="0" destOrd="0" parTransId="{AA705AE9-62D0-4242-9002-5F94FEEDF43A}" sibTransId="{FF84389B-1B93-4D75-9A20-E031B7F0C3B7}"/>
    <dgm:cxn modelId="{BB69DB9D-AC32-4528-BD77-7E7CA759E1E1}" type="presOf" srcId="{D4D4D94A-5E9D-42F1-9255-6CF3010E419A}" destId="{C2237410-B007-488C-B04A-2DA72B83ECE0}" srcOrd="0" destOrd="0" presId="urn:microsoft.com/office/officeart/2005/8/layout/vList6"/>
    <dgm:cxn modelId="{9A7DE3F9-A7A8-4CBD-A1B8-362E0F2A6D44}" srcId="{7DC20C86-91CA-4B0F-B038-84CF80A05835}" destId="{F7D1A75E-538B-4C77-94EB-B95A7AC9AAF6}" srcOrd="0" destOrd="0" parTransId="{5275CBDA-F736-4E13-ADEC-754CFF1770C0}" sibTransId="{3EFD4A07-D3B3-4152-9FE7-56ACF4942435}"/>
    <dgm:cxn modelId="{164F2F19-76B3-4D48-91D9-E22F2901B295}" type="presOf" srcId="{7D7B61DC-CF55-4BFF-A618-8BF489593AFB}" destId="{C54532F1-A643-40E7-A29D-C8E870B7BC9F}" srcOrd="0" destOrd="0" presId="urn:microsoft.com/office/officeart/2005/8/layout/vList6"/>
    <dgm:cxn modelId="{17F16239-1E35-4ECA-A030-7C3497BACEC9}" type="presOf" srcId="{C703CC7A-4AE5-41B0-83B9-2835017A448D}" destId="{3768AAE1-6A6A-4A30-B147-66B137C11DCF}" srcOrd="0" destOrd="0" presId="urn:microsoft.com/office/officeart/2005/8/layout/vList6"/>
    <dgm:cxn modelId="{965208A3-2BFE-4614-AB22-3946E753F60D}" type="presOf" srcId="{7DC20C86-91CA-4B0F-B038-84CF80A05835}" destId="{BAFA4394-0545-4AFC-8437-B03AA961A6E8}" srcOrd="0" destOrd="0" presId="urn:microsoft.com/office/officeart/2005/8/layout/vList6"/>
    <dgm:cxn modelId="{075ACFED-E6E8-4DDB-A0B7-7E566CB66915}" type="presOf" srcId="{AA687EE4-0337-4148-A4D4-FA7F070303CB}" destId="{30F9802A-5ABC-4907-A937-94D591F159CD}" srcOrd="0" destOrd="0" presId="urn:microsoft.com/office/officeart/2005/8/layout/vList6"/>
    <dgm:cxn modelId="{DB6BDB5B-923C-45C5-A9C3-A9FDCB3C3D37}" srcId="{D4D4D94A-5E9D-42F1-9255-6CF3010E419A}" destId="{B001EFAE-E69D-4711-BBEB-5BFB834E12E1}" srcOrd="1" destOrd="0" parTransId="{2147C324-394E-4235-A4AA-511587CB7612}" sibTransId="{DBA101CF-4F6D-48E2-AD23-6470DBD95238}"/>
    <dgm:cxn modelId="{E1EFF314-1222-4535-94CB-A1A4F8B11D6E}" type="presOf" srcId="{E8CC5F3D-2344-40AC-B040-507E69631795}" destId="{5E732724-13AE-46C4-9795-23206A9F5239}" srcOrd="0" destOrd="0" presId="urn:microsoft.com/office/officeart/2005/8/layout/vList6"/>
    <dgm:cxn modelId="{753A8C2C-CDB9-4C63-8C6B-63FF74E9A41A}" type="presOf" srcId="{B001EFAE-E69D-4711-BBEB-5BFB834E12E1}" destId="{447E69CE-70F6-4C5D-A937-C4BD6A8CC0E2}" srcOrd="0" destOrd="0" presId="urn:microsoft.com/office/officeart/2005/8/layout/vList6"/>
    <dgm:cxn modelId="{49496AFB-DF49-4627-B786-260C19B16B91}" srcId="{D4D4D94A-5E9D-42F1-9255-6CF3010E419A}" destId="{AA687EE4-0337-4148-A4D4-FA7F070303CB}" srcOrd="4" destOrd="0" parTransId="{D5A9B2A9-B5BC-4549-A8E3-C323D553DC55}" sibTransId="{BBE95E0C-830A-44F7-9F0F-200759469399}"/>
    <dgm:cxn modelId="{8513F195-637C-4EC8-B49E-5966DFF81050}" srcId="{D4D4D94A-5E9D-42F1-9255-6CF3010E419A}" destId="{C703CC7A-4AE5-41B0-83B9-2835017A448D}" srcOrd="0" destOrd="0" parTransId="{632D8DD0-8AA3-4619-BACB-51CED4F3D058}" sibTransId="{F4D6BB8A-AC2F-44D4-9EBE-0C28B7ADD7C8}"/>
    <dgm:cxn modelId="{A1F921B1-2D31-4F93-9836-DEF01FFBBF62}" type="presOf" srcId="{6AEE4BAC-6F56-4F85-A6EA-70AA2AD0F442}" destId="{9123F20C-8615-4A8E-AA18-9BBC370AAD57}" srcOrd="0" destOrd="0" presId="urn:microsoft.com/office/officeart/2005/8/layout/vList6"/>
    <dgm:cxn modelId="{94D058B8-ED1D-42FC-BCF5-3F1D47F0D98A}" srcId="{534A660E-B97E-45C0-A6E1-CD0C55733DF1}" destId="{7D7B61DC-CF55-4BFF-A618-8BF489593AFB}" srcOrd="0" destOrd="0" parTransId="{6748DB31-F6AD-4C2A-BD9F-F26535831A2C}" sibTransId="{45EE6DD7-F9F6-479C-950B-245413A7E4CB}"/>
    <dgm:cxn modelId="{65D43476-0204-4BCA-8DC2-AF2298369A93}" srcId="{C703CC7A-4AE5-41B0-83B9-2835017A448D}" destId="{5CC50A9E-A2DB-41E8-8DDF-CE50113DDE96}" srcOrd="0" destOrd="0" parTransId="{B5372A4A-FF40-4ECF-8685-49CA3CF0FF7D}" sibTransId="{AAB67421-AF14-4EA4-A9E0-DEAC10E3E8EF}"/>
    <dgm:cxn modelId="{E7D16F3D-36F0-4FE1-8BA8-5B52C0BA9F7D}" srcId="{D4D4D94A-5E9D-42F1-9255-6CF3010E419A}" destId="{534A660E-B97E-45C0-A6E1-CD0C55733DF1}" srcOrd="3" destOrd="0" parTransId="{5AEA6FD9-DF79-46C4-A4D6-AA7765996C17}" sibTransId="{42FCBF05-793D-43C4-98D5-E67333135B48}"/>
    <dgm:cxn modelId="{E6BC68C8-F0D3-446B-9ADC-B9970DD61746}" type="presOf" srcId="{534A660E-B97E-45C0-A6E1-CD0C55733DF1}" destId="{B73E8B8F-57B9-4D4B-9392-9FCE8FF750E9}" srcOrd="0" destOrd="0" presId="urn:microsoft.com/office/officeart/2005/8/layout/vList6"/>
    <dgm:cxn modelId="{8AE96D08-F46D-46FB-BCC8-C84AC7FE8FF0}" srcId="{B001EFAE-E69D-4711-BBEB-5BFB834E12E1}" destId="{6AEE4BAC-6F56-4F85-A6EA-70AA2AD0F442}" srcOrd="0" destOrd="0" parTransId="{F5EF75BD-2089-4AF7-8F6A-5B2AEA2D444F}" sibTransId="{87F771EA-D614-4413-8F4B-A80AA9F4F2E8}"/>
    <dgm:cxn modelId="{8E3CBDC3-4421-41B7-A503-9B232E8B020B}" type="presOf" srcId="{F7D1A75E-538B-4C77-94EB-B95A7AC9AAF6}" destId="{57923586-805E-4F48-B60D-81E9BDC0C8E2}" srcOrd="0" destOrd="0" presId="urn:microsoft.com/office/officeart/2005/8/layout/vList6"/>
    <dgm:cxn modelId="{19600F9D-7721-4DC7-A89D-C53023A446DE}" srcId="{D4D4D94A-5E9D-42F1-9255-6CF3010E419A}" destId="{7DC20C86-91CA-4B0F-B038-84CF80A05835}" srcOrd="2" destOrd="0" parTransId="{A2AE7270-19F4-4B1A-A186-C7F81C25E1ED}" sibTransId="{7E6F06EA-7C3B-4FAE-8E9B-638D2D5D2856}"/>
    <dgm:cxn modelId="{250801BD-2AD1-4A35-95B3-DBB5A11D3015}" type="presOf" srcId="{5CC50A9E-A2DB-41E8-8DDF-CE50113DDE96}" destId="{3F65378C-BAA4-4853-BBF6-1EC507CE07F6}" srcOrd="0" destOrd="0" presId="urn:microsoft.com/office/officeart/2005/8/layout/vList6"/>
    <dgm:cxn modelId="{3AE97AE3-23B6-4359-ABFE-5366BA579ED8}" type="presParOf" srcId="{C2237410-B007-488C-B04A-2DA72B83ECE0}" destId="{10E0BFCC-14D8-4821-AC81-39CB87C659B5}" srcOrd="0" destOrd="0" presId="urn:microsoft.com/office/officeart/2005/8/layout/vList6"/>
    <dgm:cxn modelId="{FF179880-34C9-4006-942F-8A1A44DD3126}" type="presParOf" srcId="{10E0BFCC-14D8-4821-AC81-39CB87C659B5}" destId="{3768AAE1-6A6A-4A30-B147-66B137C11DCF}" srcOrd="0" destOrd="0" presId="urn:microsoft.com/office/officeart/2005/8/layout/vList6"/>
    <dgm:cxn modelId="{55DE955B-83D6-4C48-81B6-0D2FC37278B0}" type="presParOf" srcId="{10E0BFCC-14D8-4821-AC81-39CB87C659B5}" destId="{3F65378C-BAA4-4853-BBF6-1EC507CE07F6}" srcOrd="1" destOrd="0" presId="urn:microsoft.com/office/officeart/2005/8/layout/vList6"/>
    <dgm:cxn modelId="{A4B35078-A035-4C61-B3C1-FC9B1E4A7916}" type="presParOf" srcId="{C2237410-B007-488C-B04A-2DA72B83ECE0}" destId="{68031B09-D01C-4728-9264-DEB7A10C18F2}" srcOrd="1" destOrd="0" presId="urn:microsoft.com/office/officeart/2005/8/layout/vList6"/>
    <dgm:cxn modelId="{A9AAA29F-6DD8-4C11-9D95-E9E618A04FEE}" type="presParOf" srcId="{C2237410-B007-488C-B04A-2DA72B83ECE0}" destId="{F0B78688-BBA2-42D8-A14D-F850579A19BF}" srcOrd="2" destOrd="0" presId="urn:microsoft.com/office/officeart/2005/8/layout/vList6"/>
    <dgm:cxn modelId="{0C3498F0-F5F1-408D-9B37-782625B8AF24}" type="presParOf" srcId="{F0B78688-BBA2-42D8-A14D-F850579A19BF}" destId="{447E69CE-70F6-4C5D-A937-C4BD6A8CC0E2}" srcOrd="0" destOrd="0" presId="urn:microsoft.com/office/officeart/2005/8/layout/vList6"/>
    <dgm:cxn modelId="{87F5075D-3C01-4D73-867D-1F84774213F2}" type="presParOf" srcId="{F0B78688-BBA2-42D8-A14D-F850579A19BF}" destId="{9123F20C-8615-4A8E-AA18-9BBC370AAD57}" srcOrd="1" destOrd="0" presId="urn:microsoft.com/office/officeart/2005/8/layout/vList6"/>
    <dgm:cxn modelId="{A9F284A9-0B9C-4293-8B31-BD5FA6FE3038}" type="presParOf" srcId="{C2237410-B007-488C-B04A-2DA72B83ECE0}" destId="{4FF3D841-C699-42AE-98BF-5F0C239ED451}" srcOrd="3" destOrd="0" presId="urn:microsoft.com/office/officeart/2005/8/layout/vList6"/>
    <dgm:cxn modelId="{4B187EE7-52AD-4C52-B82F-395423D75EA6}" type="presParOf" srcId="{C2237410-B007-488C-B04A-2DA72B83ECE0}" destId="{9C562492-8A7E-46FA-A96E-20D2B6DEB5C0}" srcOrd="4" destOrd="0" presId="urn:microsoft.com/office/officeart/2005/8/layout/vList6"/>
    <dgm:cxn modelId="{25C36D8F-6250-4815-8B49-EEB2BC3374AC}" type="presParOf" srcId="{9C562492-8A7E-46FA-A96E-20D2B6DEB5C0}" destId="{BAFA4394-0545-4AFC-8437-B03AA961A6E8}" srcOrd="0" destOrd="0" presId="urn:microsoft.com/office/officeart/2005/8/layout/vList6"/>
    <dgm:cxn modelId="{86404B37-C385-4BC6-A732-F8E07EFB04FC}" type="presParOf" srcId="{9C562492-8A7E-46FA-A96E-20D2B6DEB5C0}" destId="{57923586-805E-4F48-B60D-81E9BDC0C8E2}" srcOrd="1" destOrd="0" presId="urn:microsoft.com/office/officeart/2005/8/layout/vList6"/>
    <dgm:cxn modelId="{1EBC2BA2-5124-49C2-9DED-0D73729901D0}" type="presParOf" srcId="{C2237410-B007-488C-B04A-2DA72B83ECE0}" destId="{D1790DA5-90FA-4AE5-AF39-7921D0CC0DAC}" srcOrd="5" destOrd="0" presId="urn:microsoft.com/office/officeart/2005/8/layout/vList6"/>
    <dgm:cxn modelId="{93651F0D-6941-4EE6-8824-241C3BBA938B}" type="presParOf" srcId="{C2237410-B007-488C-B04A-2DA72B83ECE0}" destId="{C3B1FC7D-8BAC-4E8B-8BFC-8C224649F017}" srcOrd="6" destOrd="0" presId="urn:microsoft.com/office/officeart/2005/8/layout/vList6"/>
    <dgm:cxn modelId="{0BCA62F1-C058-4C11-B55D-0F0355F00689}" type="presParOf" srcId="{C3B1FC7D-8BAC-4E8B-8BFC-8C224649F017}" destId="{B73E8B8F-57B9-4D4B-9392-9FCE8FF750E9}" srcOrd="0" destOrd="0" presId="urn:microsoft.com/office/officeart/2005/8/layout/vList6"/>
    <dgm:cxn modelId="{6236AEA5-917C-4EB9-92F3-E652A6D3996C}" type="presParOf" srcId="{C3B1FC7D-8BAC-4E8B-8BFC-8C224649F017}" destId="{C54532F1-A643-40E7-A29D-C8E870B7BC9F}" srcOrd="1" destOrd="0" presId="urn:microsoft.com/office/officeart/2005/8/layout/vList6"/>
    <dgm:cxn modelId="{B483E502-C4DD-43AD-B91D-78EA2FFA6462}" type="presParOf" srcId="{C2237410-B007-488C-B04A-2DA72B83ECE0}" destId="{E37AFCC0-4CA1-418E-8BB9-4091654BD6A3}" srcOrd="7" destOrd="0" presId="urn:microsoft.com/office/officeart/2005/8/layout/vList6"/>
    <dgm:cxn modelId="{E28CAF51-78E2-4A77-A8F4-0997A5489B75}" type="presParOf" srcId="{C2237410-B007-488C-B04A-2DA72B83ECE0}" destId="{9454A594-10B5-47E8-A688-A285DC04061E}" srcOrd="8" destOrd="0" presId="urn:microsoft.com/office/officeart/2005/8/layout/vList6"/>
    <dgm:cxn modelId="{D48749E2-4728-465D-B543-1371473F834F}" type="presParOf" srcId="{9454A594-10B5-47E8-A688-A285DC04061E}" destId="{30F9802A-5ABC-4907-A937-94D591F159CD}" srcOrd="0" destOrd="0" presId="urn:microsoft.com/office/officeart/2005/8/layout/vList6"/>
    <dgm:cxn modelId="{7B754DFE-AC20-435F-BDAB-9C011B031374}" type="presParOf" srcId="{9454A594-10B5-47E8-A688-A285DC04061E}" destId="{5E732724-13AE-46C4-9795-23206A9F5239}"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004ED8F-0A07-4E37-A4AD-6FB9C2883B36}"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US"/>
        </a:p>
      </dgm:t>
    </dgm:pt>
    <dgm:pt modelId="{4A813B77-7C50-4E32-A949-4767D2E2FD48}">
      <dgm:prSet phldrT="[Text]" custT="1"/>
      <dgm:spPr>
        <a:solidFill>
          <a:srgbClr val="C00000"/>
        </a:solidFill>
      </dgm:spPr>
      <dgm:t>
        <a:bodyPr/>
        <a:lstStyle/>
        <a:p>
          <a:r>
            <a:rPr lang="en-US" sz="2000" dirty="0" smtClean="0"/>
            <a:t>Introspection</a:t>
          </a:r>
        </a:p>
        <a:p>
          <a:r>
            <a:rPr lang="en-US" sz="1200" dirty="0" smtClean="0"/>
            <a:t>Sensors, Monitors, Smart Cameras and EMS System provide information about current state</a:t>
          </a:r>
        </a:p>
      </dgm:t>
    </dgm:pt>
    <dgm:pt modelId="{B9ABE645-2990-4006-8CD8-F46CB564BC66}" type="parTrans" cxnId="{158928CF-6BCA-4948-9B5D-74189AD191FA}">
      <dgm:prSet/>
      <dgm:spPr/>
      <dgm:t>
        <a:bodyPr/>
        <a:lstStyle/>
        <a:p>
          <a:endParaRPr lang="en-US"/>
        </a:p>
      </dgm:t>
    </dgm:pt>
    <dgm:pt modelId="{C9AFCC11-CB60-4027-A589-7CFB5B7472C1}" type="sibTrans" cxnId="{158928CF-6BCA-4948-9B5D-74189AD191FA}">
      <dgm:prSet/>
      <dgm:spPr/>
      <dgm:t>
        <a:bodyPr/>
        <a:lstStyle/>
        <a:p>
          <a:endParaRPr lang="en-US"/>
        </a:p>
      </dgm:t>
    </dgm:pt>
    <dgm:pt modelId="{39FAABEA-C1DD-4338-ABD4-DFDA2E8E163F}">
      <dgm:prSet phldrT="[Text]" custT="1"/>
      <dgm:spPr>
        <a:solidFill>
          <a:srgbClr val="FD7741"/>
        </a:solidFill>
      </dgm:spPr>
      <dgm:t>
        <a:bodyPr/>
        <a:lstStyle/>
        <a:p>
          <a:r>
            <a:rPr lang="en-US" sz="2000" dirty="0" smtClean="0"/>
            <a:t>Analysis</a:t>
          </a:r>
        </a:p>
        <a:p>
          <a:r>
            <a:rPr lang="en-US" sz="1200" dirty="0" smtClean="0"/>
            <a:t>AI, machine learning and statistical methods extract high level information from data</a:t>
          </a:r>
        </a:p>
      </dgm:t>
    </dgm:pt>
    <dgm:pt modelId="{A7561F33-D448-4DE2-AAA9-5E85E774026B}" type="parTrans" cxnId="{CDA4F0FD-263A-4413-A2D7-2057960B6A78}">
      <dgm:prSet/>
      <dgm:spPr/>
      <dgm:t>
        <a:bodyPr/>
        <a:lstStyle/>
        <a:p>
          <a:endParaRPr lang="en-US"/>
        </a:p>
      </dgm:t>
    </dgm:pt>
    <dgm:pt modelId="{F26C6AE0-6719-473C-8450-54C8068E3F0F}" type="sibTrans" cxnId="{CDA4F0FD-263A-4413-A2D7-2057960B6A78}">
      <dgm:prSet/>
      <dgm:spPr/>
      <dgm:t>
        <a:bodyPr/>
        <a:lstStyle/>
        <a:p>
          <a:endParaRPr lang="en-US"/>
        </a:p>
      </dgm:t>
    </dgm:pt>
    <dgm:pt modelId="{DC0326BF-9B99-47A2-8B42-CF3F9CD35127}">
      <dgm:prSet phldrT="[Text]" custT="1"/>
      <dgm:spPr>
        <a:solidFill>
          <a:srgbClr val="00B050"/>
        </a:solidFill>
      </dgm:spPr>
      <dgm:t>
        <a:bodyPr/>
        <a:lstStyle/>
        <a:p>
          <a:r>
            <a:rPr lang="en-US" sz="2000" dirty="0" smtClean="0"/>
            <a:t>Reconstruction</a:t>
          </a:r>
        </a:p>
        <a:p>
          <a:r>
            <a:rPr lang="en-US" sz="1200" dirty="0" smtClean="0"/>
            <a:t>Digital Twins are modeled based on the state of the system</a:t>
          </a:r>
          <a:endParaRPr lang="en-US" sz="1200" dirty="0"/>
        </a:p>
      </dgm:t>
    </dgm:pt>
    <dgm:pt modelId="{3D35051B-0C9A-4F57-9AAB-826256BFA800}" type="parTrans" cxnId="{F108B118-CE78-4D3C-8018-06C6FAC8CB22}">
      <dgm:prSet/>
      <dgm:spPr/>
      <dgm:t>
        <a:bodyPr/>
        <a:lstStyle/>
        <a:p>
          <a:endParaRPr lang="en-US"/>
        </a:p>
      </dgm:t>
    </dgm:pt>
    <dgm:pt modelId="{4E7D92D4-67A1-4126-A749-3CE52292A71F}" type="sibTrans" cxnId="{F108B118-CE78-4D3C-8018-06C6FAC8CB22}">
      <dgm:prSet/>
      <dgm:spPr/>
      <dgm:t>
        <a:bodyPr/>
        <a:lstStyle/>
        <a:p>
          <a:endParaRPr lang="en-US"/>
        </a:p>
      </dgm:t>
    </dgm:pt>
    <dgm:pt modelId="{531C58B1-9281-45B2-BB0F-1454F2B02EE3}">
      <dgm:prSet phldrT="[Text]" custT="1"/>
      <dgm:spPr>
        <a:solidFill>
          <a:srgbClr val="AC75D5"/>
        </a:solidFill>
      </dgm:spPr>
      <dgm:t>
        <a:bodyPr/>
        <a:lstStyle/>
        <a:p>
          <a:r>
            <a:rPr lang="en-US" sz="2000" dirty="0" smtClean="0"/>
            <a:t>Cognition</a:t>
          </a:r>
        </a:p>
        <a:p>
          <a:r>
            <a:rPr lang="en-US" sz="1200" dirty="0" smtClean="0"/>
            <a:t>Path finding algorithms predict the equipment and processes next in manufacturing</a:t>
          </a:r>
          <a:endParaRPr lang="en-US" sz="1200" dirty="0"/>
        </a:p>
      </dgm:t>
    </dgm:pt>
    <dgm:pt modelId="{FF7E0702-4538-44B6-AB30-9AC1A0374274}" type="parTrans" cxnId="{849202DE-AB0D-48A0-9EB4-D8B0CA0755DA}">
      <dgm:prSet/>
      <dgm:spPr/>
      <dgm:t>
        <a:bodyPr/>
        <a:lstStyle/>
        <a:p>
          <a:endParaRPr lang="en-US"/>
        </a:p>
      </dgm:t>
    </dgm:pt>
    <dgm:pt modelId="{CDF00CBF-253B-4917-8A4A-75112F9E90FB}" type="sibTrans" cxnId="{849202DE-AB0D-48A0-9EB4-D8B0CA0755DA}">
      <dgm:prSet/>
      <dgm:spPr/>
      <dgm:t>
        <a:bodyPr/>
        <a:lstStyle/>
        <a:p>
          <a:endParaRPr lang="en-US"/>
        </a:p>
      </dgm:t>
    </dgm:pt>
    <dgm:pt modelId="{0B8D3FC9-9176-4C68-9569-BAEACA5729ED}">
      <dgm:prSet phldrT="[Text]" custT="1"/>
      <dgm:spPr>
        <a:solidFill>
          <a:srgbClr val="0071C5"/>
        </a:solidFill>
      </dgm:spPr>
      <dgm:t>
        <a:bodyPr/>
        <a:lstStyle/>
        <a:p>
          <a:r>
            <a:rPr lang="en-US" sz="2000" dirty="0" smtClean="0"/>
            <a:t>Automation</a:t>
          </a:r>
        </a:p>
        <a:p>
          <a:r>
            <a:rPr lang="en-US" sz="1200" dirty="0" smtClean="0"/>
            <a:t>Network control, physical actuation, updating EMS System</a:t>
          </a:r>
          <a:endParaRPr lang="en-US" sz="1200" dirty="0"/>
        </a:p>
      </dgm:t>
    </dgm:pt>
    <dgm:pt modelId="{51690BA8-D2C9-41D9-BA86-480307A6A9CB}" type="sibTrans" cxnId="{2D55FD51-3E7E-4262-9BC1-2A22D089081C}">
      <dgm:prSet/>
      <dgm:spPr/>
      <dgm:t>
        <a:bodyPr/>
        <a:lstStyle/>
        <a:p>
          <a:endParaRPr lang="en-US"/>
        </a:p>
      </dgm:t>
    </dgm:pt>
    <dgm:pt modelId="{B239467A-C105-40D4-A28A-EFCAD175CEF3}" type="parTrans" cxnId="{2D55FD51-3E7E-4262-9BC1-2A22D089081C}">
      <dgm:prSet/>
      <dgm:spPr/>
      <dgm:t>
        <a:bodyPr/>
        <a:lstStyle/>
        <a:p>
          <a:endParaRPr lang="en-US"/>
        </a:p>
      </dgm:t>
    </dgm:pt>
    <dgm:pt modelId="{5EF7AE8B-D50D-441E-B476-B8586C773ACC}" type="pres">
      <dgm:prSet presAssocID="{6004ED8F-0A07-4E37-A4AD-6FB9C2883B36}" presName="Name0" presStyleCnt="0">
        <dgm:presLayoutVars>
          <dgm:dir/>
          <dgm:resizeHandles val="exact"/>
        </dgm:presLayoutVars>
      </dgm:prSet>
      <dgm:spPr/>
      <dgm:t>
        <a:bodyPr/>
        <a:lstStyle/>
        <a:p>
          <a:endParaRPr lang="en-US"/>
        </a:p>
      </dgm:t>
    </dgm:pt>
    <dgm:pt modelId="{F88AB5E5-8C6E-4F7A-B788-F2E8D47141B0}" type="pres">
      <dgm:prSet presAssocID="{6004ED8F-0A07-4E37-A4AD-6FB9C2883B36}" presName="cycle" presStyleCnt="0"/>
      <dgm:spPr/>
      <dgm:t>
        <a:bodyPr/>
        <a:lstStyle/>
        <a:p>
          <a:endParaRPr lang="en-US"/>
        </a:p>
      </dgm:t>
    </dgm:pt>
    <dgm:pt modelId="{A13A49D5-FCD9-4369-805C-A6F97917B674}" type="pres">
      <dgm:prSet presAssocID="{4A813B77-7C50-4E32-A949-4767D2E2FD48}" presName="nodeFirstNode" presStyleLbl="node1" presStyleIdx="0" presStyleCnt="5" custAng="0" custScaleY="109316">
        <dgm:presLayoutVars>
          <dgm:bulletEnabled val="1"/>
        </dgm:presLayoutVars>
      </dgm:prSet>
      <dgm:spPr/>
      <dgm:t>
        <a:bodyPr/>
        <a:lstStyle/>
        <a:p>
          <a:endParaRPr lang="en-US"/>
        </a:p>
      </dgm:t>
    </dgm:pt>
    <dgm:pt modelId="{CBA3F211-E9D0-4200-8416-FAFDD2CCB83D}" type="pres">
      <dgm:prSet presAssocID="{C9AFCC11-CB60-4027-A589-7CFB5B7472C1}" presName="sibTransFirstNode" presStyleLbl="bgShp" presStyleIdx="0" presStyleCnt="1"/>
      <dgm:spPr/>
      <dgm:t>
        <a:bodyPr/>
        <a:lstStyle/>
        <a:p>
          <a:endParaRPr lang="en-US"/>
        </a:p>
      </dgm:t>
    </dgm:pt>
    <dgm:pt modelId="{DFADF683-8DE0-462B-9AA4-C58A5476D053}" type="pres">
      <dgm:prSet presAssocID="{39FAABEA-C1DD-4338-ABD4-DFDA2E8E163F}" presName="nodeFollowingNodes" presStyleLbl="node1" presStyleIdx="1" presStyleCnt="5" custScaleY="124344" custRadScaleRad="101391" custRadScaleInc="6132">
        <dgm:presLayoutVars>
          <dgm:bulletEnabled val="1"/>
        </dgm:presLayoutVars>
      </dgm:prSet>
      <dgm:spPr/>
      <dgm:t>
        <a:bodyPr/>
        <a:lstStyle/>
        <a:p>
          <a:endParaRPr lang="en-US"/>
        </a:p>
      </dgm:t>
    </dgm:pt>
    <dgm:pt modelId="{08B6396D-9FDE-4530-9372-056A0401AEC1}" type="pres">
      <dgm:prSet presAssocID="{DC0326BF-9B99-47A2-8B42-CF3F9CD35127}" presName="nodeFollowingNodes" presStyleLbl="node1" presStyleIdx="2" presStyleCnt="5" custScaleY="119687" custRadScaleRad="122973" custRadScaleInc="-25182">
        <dgm:presLayoutVars>
          <dgm:bulletEnabled val="1"/>
        </dgm:presLayoutVars>
      </dgm:prSet>
      <dgm:spPr/>
      <dgm:t>
        <a:bodyPr/>
        <a:lstStyle/>
        <a:p>
          <a:endParaRPr lang="en-US"/>
        </a:p>
      </dgm:t>
    </dgm:pt>
    <dgm:pt modelId="{68581E33-1AE9-4883-90EA-3768EEEECFD4}" type="pres">
      <dgm:prSet presAssocID="{531C58B1-9281-45B2-BB0F-1454F2B02EE3}" presName="nodeFollowingNodes" presStyleLbl="node1" presStyleIdx="3" presStyleCnt="5" custScaleY="121417" custRadScaleRad="114314" custRadScaleInc="17582">
        <dgm:presLayoutVars>
          <dgm:bulletEnabled val="1"/>
        </dgm:presLayoutVars>
      </dgm:prSet>
      <dgm:spPr/>
      <dgm:t>
        <a:bodyPr/>
        <a:lstStyle/>
        <a:p>
          <a:endParaRPr lang="en-US"/>
        </a:p>
      </dgm:t>
    </dgm:pt>
    <dgm:pt modelId="{3366C7AB-4828-4FAD-962F-1BB280795E20}" type="pres">
      <dgm:prSet presAssocID="{0B8D3FC9-9176-4C68-9569-BAEACA5729ED}" presName="nodeFollowingNodes" presStyleLbl="node1" presStyleIdx="4" presStyleCnt="5" custScaleY="127002" custRadScaleRad="101869" custRadScaleInc="-11839">
        <dgm:presLayoutVars>
          <dgm:bulletEnabled val="1"/>
        </dgm:presLayoutVars>
      </dgm:prSet>
      <dgm:spPr/>
      <dgm:t>
        <a:bodyPr/>
        <a:lstStyle/>
        <a:p>
          <a:endParaRPr lang="en-US"/>
        </a:p>
      </dgm:t>
    </dgm:pt>
  </dgm:ptLst>
  <dgm:cxnLst>
    <dgm:cxn modelId="{849202DE-AB0D-48A0-9EB4-D8B0CA0755DA}" srcId="{6004ED8F-0A07-4E37-A4AD-6FB9C2883B36}" destId="{531C58B1-9281-45B2-BB0F-1454F2B02EE3}" srcOrd="3" destOrd="0" parTransId="{FF7E0702-4538-44B6-AB30-9AC1A0374274}" sibTransId="{CDF00CBF-253B-4917-8A4A-75112F9E90FB}"/>
    <dgm:cxn modelId="{35B0B456-C3FD-4A33-8D38-6E7AC6DD9472}" type="presOf" srcId="{531C58B1-9281-45B2-BB0F-1454F2B02EE3}" destId="{68581E33-1AE9-4883-90EA-3768EEEECFD4}" srcOrd="0" destOrd="0" presId="urn:microsoft.com/office/officeart/2005/8/layout/cycle3"/>
    <dgm:cxn modelId="{F108B118-CE78-4D3C-8018-06C6FAC8CB22}" srcId="{6004ED8F-0A07-4E37-A4AD-6FB9C2883B36}" destId="{DC0326BF-9B99-47A2-8B42-CF3F9CD35127}" srcOrd="2" destOrd="0" parTransId="{3D35051B-0C9A-4F57-9AAB-826256BFA800}" sibTransId="{4E7D92D4-67A1-4126-A749-3CE52292A71F}"/>
    <dgm:cxn modelId="{B1DFE27F-4B86-4980-85EF-806E1C343041}" type="presOf" srcId="{6004ED8F-0A07-4E37-A4AD-6FB9C2883B36}" destId="{5EF7AE8B-D50D-441E-B476-B8586C773ACC}" srcOrd="0" destOrd="0" presId="urn:microsoft.com/office/officeart/2005/8/layout/cycle3"/>
    <dgm:cxn modelId="{C09AEB1D-5ABF-4F5E-A929-37DDBC89C9E4}" type="presOf" srcId="{39FAABEA-C1DD-4338-ABD4-DFDA2E8E163F}" destId="{DFADF683-8DE0-462B-9AA4-C58A5476D053}" srcOrd="0" destOrd="0" presId="urn:microsoft.com/office/officeart/2005/8/layout/cycle3"/>
    <dgm:cxn modelId="{6312D124-55B5-40A7-BCCA-CE769AEBBAC9}" type="presOf" srcId="{4A813B77-7C50-4E32-A949-4767D2E2FD48}" destId="{A13A49D5-FCD9-4369-805C-A6F97917B674}" srcOrd="0" destOrd="0" presId="urn:microsoft.com/office/officeart/2005/8/layout/cycle3"/>
    <dgm:cxn modelId="{699379AF-8670-4235-BE45-A209E7AD7591}" type="presOf" srcId="{C9AFCC11-CB60-4027-A589-7CFB5B7472C1}" destId="{CBA3F211-E9D0-4200-8416-FAFDD2CCB83D}" srcOrd="0" destOrd="0" presId="urn:microsoft.com/office/officeart/2005/8/layout/cycle3"/>
    <dgm:cxn modelId="{2D55FD51-3E7E-4262-9BC1-2A22D089081C}" srcId="{6004ED8F-0A07-4E37-A4AD-6FB9C2883B36}" destId="{0B8D3FC9-9176-4C68-9569-BAEACA5729ED}" srcOrd="4" destOrd="0" parTransId="{B239467A-C105-40D4-A28A-EFCAD175CEF3}" sibTransId="{51690BA8-D2C9-41D9-BA86-480307A6A9CB}"/>
    <dgm:cxn modelId="{84E8AA9D-6BA8-40CD-A8F7-07AF800353FA}" type="presOf" srcId="{DC0326BF-9B99-47A2-8B42-CF3F9CD35127}" destId="{08B6396D-9FDE-4530-9372-056A0401AEC1}" srcOrd="0" destOrd="0" presId="urn:microsoft.com/office/officeart/2005/8/layout/cycle3"/>
    <dgm:cxn modelId="{158928CF-6BCA-4948-9B5D-74189AD191FA}" srcId="{6004ED8F-0A07-4E37-A4AD-6FB9C2883B36}" destId="{4A813B77-7C50-4E32-A949-4767D2E2FD48}" srcOrd="0" destOrd="0" parTransId="{B9ABE645-2990-4006-8CD8-F46CB564BC66}" sibTransId="{C9AFCC11-CB60-4027-A589-7CFB5B7472C1}"/>
    <dgm:cxn modelId="{CDA4F0FD-263A-4413-A2D7-2057960B6A78}" srcId="{6004ED8F-0A07-4E37-A4AD-6FB9C2883B36}" destId="{39FAABEA-C1DD-4338-ABD4-DFDA2E8E163F}" srcOrd="1" destOrd="0" parTransId="{A7561F33-D448-4DE2-AAA9-5E85E774026B}" sibTransId="{F26C6AE0-6719-473C-8450-54C8068E3F0F}"/>
    <dgm:cxn modelId="{4BBB0114-F515-4AD1-9D20-58D4A68126B4}" type="presOf" srcId="{0B8D3FC9-9176-4C68-9569-BAEACA5729ED}" destId="{3366C7AB-4828-4FAD-962F-1BB280795E20}" srcOrd="0" destOrd="0" presId="urn:microsoft.com/office/officeart/2005/8/layout/cycle3"/>
    <dgm:cxn modelId="{C67F2AC2-3E56-4415-9D1B-6D472B1C5666}" type="presParOf" srcId="{5EF7AE8B-D50D-441E-B476-B8586C773ACC}" destId="{F88AB5E5-8C6E-4F7A-B788-F2E8D47141B0}" srcOrd="0" destOrd="0" presId="urn:microsoft.com/office/officeart/2005/8/layout/cycle3"/>
    <dgm:cxn modelId="{360C762D-2EE2-4379-9E0E-5EC01C8B9AA7}" type="presParOf" srcId="{F88AB5E5-8C6E-4F7A-B788-F2E8D47141B0}" destId="{A13A49D5-FCD9-4369-805C-A6F97917B674}" srcOrd="0" destOrd="0" presId="urn:microsoft.com/office/officeart/2005/8/layout/cycle3"/>
    <dgm:cxn modelId="{72371D8E-34FD-40FA-BF28-44B778B66FE4}" type="presParOf" srcId="{F88AB5E5-8C6E-4F7A-B788-F2E8D47141B0}" destId="{CBA3F211-E9D0-4200-8416-FAFDD2CCB83D}" srcOrd="1" destOrd="0" presId="urn:microsoft.com/office/officeart/2005/8/layout/cycle3"/>
    <dgm:cxn modelId="{55A4BAC6-2200-41DA-BAAC-2C2BC3447C09}" type="presParOf" srcId="{F88AB5E5-8C6E-4F7A-B788-F2E8D47141B0}" destId="{DFADF683-8DE0-462B-9AA4-C58A5476D053}" srcOrd="2" destOrd="0" presId="urn:microsoft.com/office/officeart/2005/8/layout/cycle3"/>
    <dgm:cxn modelId="{DB5D8C71-1159-42BA-BF0E-A47EA544F095}" type="presParOf" srcId="{F88AB5E5-8C6E-4F7A-B788-F2E8D47141B0}" destId="{08B6396D-9FDE-4530-9372-056A0401AEC1}" srcOrd="3" destOrd="0" presId="urn:microsoft.com/office/officeart/2005/8/layout/cycle3"/>
    <dgm:cxn modelId="{ED2E8D12-987C-4E1A-9900-CD62E88EB263}" type="presParOf" srcId="{F88AB5E5-8C6E-4F7A-B788-F2E8D47141B0}" destId="{68581E33-1AE9-4883-90EA-3768EEEECFD4}" srcOrd="4" destOrd="0" presId="urn:microsoft.com/office/officeart/2005/8/layout/cycle3"/>
    <dgm:cxn modelId="{6F360E26-529C-4CB3-A1F7-37FAEB2E5303}" type="presParOf" srcId="{F88AB5E5-8C6E-4F7A-B788-F2E8D47141B0}" destId="{3366C7AB-4828-4FAD-962F-1BB280795E20}" srcOrd="5" destOrd="0" presId="urn:microsoft.com/office/officeart/2005/8/layout/cycle3"/>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347D506-637A-451E-94BF-2EE4C687C73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308416ED-916B-4516-9528-231EF87017DE}">
      <dgm:prSet phldrT="[Text]"/>
      <dgm:spPr>
        <a:gradFill flip="none" rotWithShape="1">
          <a:gsLst>
            <a:gs pos="100000">
              <a:srgbClr val="0073D4"/>
            </a:gs>
            <a:gs pos="0">
              <a:srgbClr val="003E79"/>
            </a:gs>
          </a:gsLst>
          <a:lin ang="2700000" scaled="1"/>
          <a:tileRect/>
        </a:gradFill>
      </dgm:spPr>
      <dgm:t>
        <a:bodyPr/>
        <a:lstStyle/>
        <a:p>
          <a:r>
            <a:rPr lang="en-US" dirty="0" smtClean="0"/>
            <a:t>Digital Business Models</a:t>
          </a:r>
          <a:endParaRPr lang="en-US" dirty="0"/>
        </a:p>
      </dgm:t>
    </dgm:pt>
    <dgm:pt modelId="{26E34988-9317-4CFC-BE30-4FD40204B6BF}" type="parTrans" cxnId="{75C9C575-AB30-4B64-93FE-EFDC96E00BAE}">
      <dgm:prSet/>
      <dgm:spPr/>
      <dgm:t>
        <a:bodyPr/>
        <a:lstStyle/>
        <a:p>
          <a:endParaRPr lang="en-US"/>
        </a:p>
      </dgm:t>
    </dgm:pt>
    <dgm:pt modelId="{6679BDED-FB64-425A-86F3-667C18033805}" type="sibTrans" cxnId="{75C9C575-AB30-4B64-93FE-EFDC96E00BAE}">
      <dgm:prSet/>
      <dgm:spPr/>
      <dgm:t>
        <a:bodyPr/>
        <a:lstStyle/>
        <a:p>
          <a:endParaRPr lang="en-US"/>
        </a:p>
      </dgm:t>
    </dgm:pt>
    <dgm:pt modelId="{16318CFA-8179-4FB8-B4BB-0618C3D93356}">
      <dgm:prSet phldrT="[Text]"/>
      <dgm:spPr>
        <a:gradFill rotWithShape="0">
          <a:gsLst>
            <a:gs pos="0">
              <a:srgbClr val="9E2300"/>
            </a:gs>
            <a:gs pos="100000">
              <a:srgbClr val="FF4400"/>
            </a:gs>
          </a:gsLst>
          <a:lin ang="2700000" scaled="1"/>
        </a:gradFill>
      </dgm:spPr>
      <dgm:t>
        <a:bodyPr/>
        <a:lstStyle/>
        <a:p>
          <a:r>
            <a:rPr lang="en-US" dirty="0" smtClean="0">
              <a:solidFill>
                <a:schemeClr val="tx1"/>
              </a:solidFill>
            </a:rPr>
            <a:t>Engineering</a:t>
          </a:r>
          <a:endParaRPr lang="en-US" dirty="0">
            <a:solidFill>
              <a:schemeClr val="tx1"/>
            </a:solidFill>
          </a:endParaRPr>
        </a:p>
      </dgm:t>
    </dgm:pt>
    <dgm:pt modelId="{BF535488-0E72-4ACD-9D73-7F8D5E142F2A}" type="parTrans" cxnId="{4D508F30-A20E-4C98-ADA5-4745FE6E603F}">
      <dgm:prSet/>
      <dgm:spPr/>
      <dgm:t>
        <a:bodyPr/>
        <a:lstStyle/>
        <a:p>
          <a:endParaRPr lang="en-US"/>
        </a:p>
      </dgm:t>
    </dgm:pt>
    <dgm:pt modelId="{16922E77-B367-435E-807F-316CB8219159}" type="sibTrans" cxnId="{4D508F30-A20E-4C98-ADA5-4745FE6E603F}">
      <dgm:prSet/>
      <dgm:spPr/>
      <dgm:t>
        <a:bodyPr/>
        <a:lstStyle/>
        <a:p>
          <a:endParaRPr lang="en-US"/>
        </a:p>
      </dgm:t>
    </dgm:pt>
    <dgm:pt modelId="{A16BD872-95C9-4747-B9EF-1BB11D55D52A}">
      <dgm:prSet phldrT="[Text]"/>
      <dgm:spPr>
        <a:gradFill rotWithShape="0">
          <a:gsLst>
            <a:gs pos="0">
              <a:srgbClr val="A06000"/>
            </a:gs>
            <a:gs pos="100000">
              <a:srgbClr val="FFA800"/>
            </a:gs>
          </a:gsLst>
          <a:lin ang="2700000" scaled="1"/>
        </a:gradFill>
      </dgm:spPr>
      <dgm:t>
        <a:bodyPr/>
        <a:lstStyle/>
        <a:p>
          <a:r>
            <a:rPr lang="en-US" dirty="0" smtClean="0">
              <a:solidFill>
                <a:schemeClr val="tx1"/>
              </a:solidFill>
            </a:rPr>
            <a:t>Vertical Integrations</a:t>
          </a:r>
          <a:endParaRPr lang="en-US" dirty="0">
            <a:solidFill>
              <a:schemeClr val="tx1"/>
            </a:solidFill>
          </a:endParaRPr>
        </a:p>
      </dgm:t>
    </dgm:pt>
    <dgm:pt modelId="{63409FA4-2379-4ABB-9889-AF4FF25005A9}" type="parTrans" cxnId="{03E6E4C9-897A-44F2-9815-A70D40229F7C}">
      <dgm:prSet/>
      <dgm:spPr/>
      <dgm:t>
        <a:bodyPr/>
        <a:lstStyle/>
        <a:p>
          <a:endParaRPr lang="en-US"/>
        </a:p>
      </dgm:t>
    </dgm:pt>
    <dgm:pt modelId="{8C216E95-90C4-42C2-A613-5FAB615ED16D}" type="sibTrans" cxnId="{03E6E4C9-897A-44F2-9815-A70D40229F7C}">
      <dgm:prSet/>
      <dgm:spPr/>
      <dgm:t>
        <a:bodyPr/>
        <a:lstStyle/>
        <a:p>
          <a:endParaRPr lang="en-US"/>
        </a:p>
      </dgm:t>
    </dgm:pt>
    <dgm:pt modelId="{45D805F8-C90C-46A6-95FB-2712A4BFB823}">
      <dgm:prSet phldrT="[Text]"/>
      <dgm:spPr>
        <a:gradFill rotWithShape="0">
          <a:gsLst>
            <a:gs pos="0">
              <a:srgbClr val="958022"/>
            </a:gs>
            <a:gs pos="100000">
              <a:srgbClr val="FFDD42"/>
            </a:gs>
          </a:gsLst>
          <a:lin ang="2700000" scaled="1"/>
        </a:gradFill>
      </dgm:spPr>
      <dgm:t>
        <a:bodyPr/>
        <a:lstStyle/>
        <a:p>
          <a:r>
            <a:rPr lang="en-US" dirty="0" smtClean="0">
              <a:solidFill>
                <a:schemeClr val="tx1"/>
              </a:solidFill>
            </a:rPr>
            <a:t>Horizontal Integrations</a:t>
          </a:r>
          <a:endParaRPr lang="en-US" dirty="0">
            <a:solidFill>
              <a:schemeClr val="tx1"/>
            </a:solidFill>
          </a:endParaRPr>
        </a:p>
      </dgm:t>
    </dgm:pt>
    <dgm:pt modelId="{77036D58-AA4F-41F8-8929-7E9EFC6F737B}" type="parTrans" cxnId="{A7AFD4AD-A891-46AC-9C1B-E1E77ECBAA8D}">
      <dgm:prSet/>
      <dgm:spPr/>
      <dgm:t>
        <a:bodyPr/>
        <a:lstStyle/>
        <a:p>
          <a:endParaRPr lang="en-US"/>
        </a:p>
      </dgm:t>
    </dgm:pt>
    <dgm:pt modelId="{B6DB37C2-392A-40EF-9862-7B0227F30B0C}" type="sibTrans" cxnId="{A7AFD4AD-A891-46AC-9C1B-E1E77ECBAA8D}">
      <dgm:prSet/>
      <dgm:spPr/>
      <dgm:t>
        <a:bodyPr/>
        <a:lstStyle/>
        <a:p>
          <a:endParaRPr lang="en-US"/>
        </a:p>
      </dgm:t>
    </dgm:pt>
    <dgm:pt modelId="{81E19FF2-9C72-4067-B83E-890FD74B7A81}">
      <dgm:prSet phldrT="[Text]"/>
      <dgm:spPr>
        <a:gradFill rotWithShape="0">
          <a:gsLst>
            <a:gs pos="0">
              <a:srgbClr val="788500"/>
            </a:gs>
            <a:gs pos="100000">
              <a:srgbClr val="D0E600"/>
            </a:gs>
          </a:gsLst>
          <a:lin ang="2700000" scaled="1"/>
        </a:gradFill>
      </dgm:spPr>
      <dgm:t>
        <a:bodyPr/>
        <a:lstStyle/>
        <a:p>
          <a:r>
            <a:rPr lang="en-US" dirty="0" smtClean="0">
              <a:solidFill>
                <a:schemeClr val="tx1"/>
              </a:solidFill>
            </a:rPr>
            <a:t>Smart Maintenance</a:t>
          </a:r>
          <a:endParaRPr lang="en-US" dirty="0">
            <a:solidFill>
              <a:schemeClr val="tx1"/>
            </a:solidFill>
          </a:endParaRPr>
        </a:p>
      </dgm:t>
    </dgm:pt>
    <dgm:pt modelId="{566E6372-011F-4752-9BE4-85D4FDF2096F}" type="parTrans" cxnId="{647085FE-2BFA-42DB-B103-195C48C895E1}">
      <dgm:prSet/>
      <dgm:spPr/>
      <dgm:t>
        <a:bodyPr/>
        <a:lstStyle/>
        <a:p>
          <a:endParaRPr lang="en-US"/>
        </a:p>
      </dgm:t>
    </dgm:pt>
    <dgm:pt modelId="{D214D374-518C-47BD-A1D4-DB134463A8EF}" type="sibTrans" cxnId="{647085FE-2BFA-42DB-B103-195C48C895E1}">
      <dgm:prSet/>
      <dgm:spPr/>
      <dgm:t>
        <a:bodyPr/>
        <a:lstStyle/>
        <a:p>
          <a:endParaRPr lang="en-US"/>
        </a:p>
      </dgm:t>
    </dgm:pt>
    <dgm:pt modelId="{8BF90381-BC48-46DA-B587-EE3B86B276DF}">
      <dgm:prSet phldrT="[Text]"/>
      <dgm:spPr>
        <a:gradFill rotWithShape="0">
          <a:gsLst>
            <a:gs pos="0">
              <a:srgbClr val="00B0F0"/>
            </a:gs>
            <a:gs pos="100000">
              <a:srgbClr val="0073D4"/>
            </a:gs>
          </a:gsLst>
          <a:lin ang="2700000" scaled="1"/>
        </a:gradFill>
      </dgm:spPr>
      <dgm:t>
        <a:bodyPr/>
        <a:lstStyle/>
        <a:p>
          <a:r>
            <a:rPr lang="en-US" dirty="0" smtClean="0">
              <a:solidFill>
                <a:schemeClr val="tx1"/>
              </a:solidFill>
            </a:rPr>
            <a:t>Digital Workforce</a:t>
          </a:r>
          <a:endParaRPr lang="en-US" dirty="0">
            <a:solidFill>
              <a:schemeClr val="tx1"/>
            </a:solidFill>
          </a:endParaRPr>
        </a:p>
      </dgm:t>
    </dgm:pt>
    <dgm:pt modelId="{86F9D699-4251-4179-9E59-7DA673A772ED}" type="parTrans" cxnId="{0F20C8F8-0FFF-45EB-A46A-CE12DFD0F37A}">
      <dgm:prSet/>
      <dgm:spPr/>
      <dgm:t>
        <a:bodyPr/>
        <a:lstStyle/>
        <a:p>
          <a:endParaRPr lang="en-US"/>
        </a:p>
      </dgm:t>
    </dgm:pt>
    <dgm:pt modelId="{2B8E1F59-B8AE-40B7-A096-FDDEFAB22660}" type="sibTrans" cxnId="{0F20C8F8-0FFF-45EB-A46A-CE12DFD0F37A}">
      <dgm:prSet/>
      <dgm:spPr/>
      <dgm:t>
        <a:bodyPr/>
        <a:lstStyle/>
        <a:p>
          <a:endParaRPr lang="en-US"/>
        </a:p>
      </dgm:t>
    </dgm:pt>
    <dgm:pt modelId="{21F0AC78-BA50-4112-9377-D717A7F3A6F8}">
      <dgm:prSet phldrT="[Text]"/>
      <dgm:spPr>
        <a:gradFill rotWithShape="0">
          <a:gsLst>
            <a:gs pos="0">
              <a:srgbClr val="7030A0"/>
            </a:gs>
            <a:gs pos="100000">
              <a:srgbClr val="CBA9E5"/>
            </a:gs>
          </a:gsLst>
          <a:lin ang="2700000" scaled="1"/>
        </a:gradFill>
      </dgm:spPr>
      <dgm:t>
        <a:bodyPr/>
        <a:lstStyle/>
        <a:p>
          <a:r>
            <a:rPr lang="en-US" dirty="0" smtClean="0">
              <a:solidFill>
                <a:schemeClr val="tx1"/>
              </a:solidFill>
            </a:rPr>
            <a:t>Digital Sales &amp; Marketing</a:t>
          </a:r>
          <a:endParaRPr lang="en-US" dirty="0">
            <a:solidFill>
              <a:schemeClr val="tx1"/>
            </a:solidFill>
          </a:endParaRPr>
        </a:p>
      </dgm:t>
    </dgm:pt>
    <dgm:pt modelId="{B0E1CE9D-3CFF-465E-B365-B24D0C9EA2DA}" type="parTrans" cxnId="{2ED4F92B-9690-4B48-8AFF-38393CC0A1FB}">
      <dgm:prSet/>
      <dgm:spPr/>
      <dgm:t>
        <a:bodyPr/>
        <a:lstStyle/>
        <a:p>
          <a:endParaRPr lang="en-US"/>
        </a:p>
      </dgm:t>
    </dgm:pt>
    <dgm:pt modelId="{87EE15ED-EB09-4B07-A6E9-36FBB63DDBA0}" type="sibTrans" cxnId="{2ED4F92B-9690-4B48-8AFF-38393CC0A1FB}">
      <dgm:prSet/>
      <dgm:spPr/>
      <dgm:t>
        <a:bodyPr/>
        <a:lstStyle/>
        <a:p>
          <a:endParaRPr lang="en-US"/>
        </a:p>
      </dgm:t>
    </dgm:pt>
    <dgm:pt modelId="{480FF679-C6B9-42A4-B732-570A5D0A5452}" type="pres">
      <dgm:prSet presAssocID="{6347D506-637A-451E-94BF-2EE4C687C73E}" presName="Name0" presStyleCnt="0">
        <dgm:presLayoutVars>
          <dgm:chPref val="3"/>
          <dgm:dir/>
          <dgm:animLvl val="lvl"/>
          <dgm:resizeHandles/>
        </dgm:presLayoutVars>
      </dgm:prSet>
      <dgm:spPr/>
      <dgm:t>
        <a:bodyPr/>
        <a:lstStyle/>
        <a:p>
          <a:endParaRPr lang="en-US"/>
        </a:p>
      </dgm:t>
    </dgm:pt>
    <dgm:pt modelId="{C29BE157-CE8D-4EEC-9E91-483F36FA1BE0}" type="pres">
      <dgm:prSet presAssocID="{308416ED-916B-4516-9528-231EF87017DE}" presName="horFlow" presStyleCnt="0"/>
      <dgm:spPr/>
    </dgm:pt>
    <dgm:pt modelId="{811CFE83-E5F4-4FCD-9F82-08B083830E34}" type="pres">
      <dgm:prSet presAssocID="{308416ED-916B-4516-9528-231EF87017DE}" presName="bigChev" presStyleLbl="node1" presStyleIdx="0" presStyleCnt="1"/>
      <dgm:spPr/>
      <dgm:t>
        <a:bodyPr/>
        <a:lstStyle/>
        <a:p>
          <a:endParaRPr lang="en-US"/>
        </a:p>
      </dgm:t>
    </dgm:pt>
    <dgm:pt modelId="{81BE6669-E5D5-4814-81F8-8D33957DDEC4}" type="pres">
      <dgm:prSet presAssocID="{BF535488-0E72-4ACD-9D73-7F8D5E142F2A}" presName="parTrans" presStyleCnt="0"/>
      <dgm:spPr/>
    </dgm:pt>
    <dgm:pt modelId="{73B12C2E-0061-4A55-A45B-4729DC103264}" type="pres">
      <dgm:prSet presAssocID="{16318CFA-8179-4FB8-B4BB-0618C3D93356}" presName="node" presStyleLbl="alignAccFollowNode1" presStyleIdx="0" presStyleCnt="6">
        <dgm:presLayoutVars>
          <dgm:bulletEnabled val="1"/>
        </dgm:presLayoutVars>
      </dgm:prSet>
      <dgm:spPr/>
      <dgm:t>
        <a:bodyPr/>
        <a:lstStyle/>
        <a:p>
          <a:endParaRPr lang="en-US"/>
        </a:p>
      </dgm:t>
    </dgm:pt>
    <dgm:pt modelId="{EF1D73B4-7C85-4E09-A199-B622C2BA288F}" type="pres">
      <dgm:prSet presAssocID="{16922E77-B367-435E-807F-316CB8219159}" presName="sibTrans" presStyleCnt="0"/>
      <dgm:spPr/>
    </dgm:pt>
    <dgm:pt modelId="{9CD6AE1B-0E75-47E2-BF27-C597E2B1902F}" type="pres">
      <dgm:prSet presAssocID="{A16BD872-95C9-4747-B9EF-1BB11D55D52A}" presName="node" presStyleLbl="alignAccFollowNode1" presStyleIdx="1" presStyleCnt="6">
        <dgm:presLayoutVars>
          <dgm:bulletEnabled val="1"/>
        </dgm:presLayoutVars>
      </dgm:prSet>
      <dgm:spPr/>
      <dgm:t>
        <a:bodyPr/>
        <a:lstStyle/>
        <a:p>
          <a:endParaRPr lang="en-US"/>
        </a:p>
      </dgm:t>
    </dgm:pt>
    <dgm:pt modelId="{1757BB23-4ED8-4609-8706-5F78B7B7663D}" type="pres">
      <dgm:prSet presAssocID="{8C216E95-90C4-42C2-A613-5FAB615ED16D}" presName="sibTrans" presStyleCnt="0"/>
      <dgm:spPr/>
    </dgm:pt>
    <dgm:pt modelId="{74F7A1DD-C16F-4A9F-A1EF-124CEEE9C8C4}" type="pres">
      <dgm:prSet presAssocID="{45D805F8-C90C-46A6-95FB-2712A4BFB823}" presName="node" presStyleLbl="alignAccFollowNode1" presStyleIdx="2" presStyleCnt="6">
        <dgm:presLayoutVars>
          <dgm:bulletEnabled val="1"/>
        </dgm:presLayoutVars>
      </dgm:prSet>
      <dgm:spPr/>
      <dgm:t>
        <a:bodyPr/>
        <a:lstStyle/>
        <a:p>
          <a:endParaRPr lang="en-US"/>
        </a:p>
      </dgm:t>
    </dgm:pt>
    <dgm:pt modelId="{25032DA2-4469-4A45-BF2A-2C4CC6977F68}" type="pres">
      <dgm:prSet presAssocID="{B6DB37C2-392A-40EF-9862-7B0227F30B0C}" presName="sibTrans" presStyleCnt="0"/>
      <dgm:spPr/>
    </dgm:pt>
    <dgm:pt modelId="{AF814723-8FF9-4CEE-AF10-65C17307FE5B}" type="pres">
      <dgm:prSet presAssocID="{81E19FF2-9C72-4067-B83E-890FD74B7A81}" presName="node" presStyleLbl="alignAccFollowNode1" presStyleIdx="3" presStyleCnt="6">
        <dgm:presLayoutVars>
          <dgm:bulletEnabled val="1"/>
        </dgm:presLayoutVars>
      </dgm:prSet>
      <dgm:spPr/>
      <dgm:t>
        <a:bodyPr/>
        <a:lstStyle/>
        <a:p>
          <a:endParaRPr lang="en-US"/>
        </a:p>
      </dgm:t>
    </dgm:pt>
    <dgm:pt modelId="{1E8D5810-040F-4080-B15A-35A8A17DE7D1}" type="pres">
      <dgm:prSet presAssocID="{D214D374-518C-47BD-A1D4-DB134463A8EF}" presName="sibTrans" presStyleCnt="0"/>
      <dgm:spPr/>
    </dgm:pt>
    <dgm:pt modelId="{2254CA15-3388-4312-915C-C711D413C1DD}" type="pres">
      <dgm:prSet presAssocID="{8BF90381-BC48-46DA-B587-EE3B86B276DF}" presName="node" presStyleLbl="alignAccFollowNode1" presStyleIdx="4" presStyleCnt="6">
        <dgm:presLayoutVars>
          <dgm:bulletEnabled val="1"/>
        </dgm:presLayoutVars>
      </dgm:prSet>
      <dgm:spPr/>
      <dgm:t>
        <a:bodyPr/>
        <a:lstStyle/>
        <a:p>
          <a:endParaRPr lang="en-US"/>
        </a:p>
      </dgm:t>
    </dgm:pt>
    <dgm:pt modelId="{BE524B06-A073-4E4F-AB97-643BDC36C56C}" type="pres">
      <dgm:prSet presAssocID="{2B8E1F59-B8AE-40B7-A096-FDDEFAB22660}" presName="sibTrans" presStyleCnt="0"/>
      <dgm:spPr/>
    </dgm:pt>
    <dgm:pt modelId="{E2F2882B-D354-4D11-8033-B7AC3522C60F}" type="pres">
      <dgm:prSet presAssocID="{21F0AC78-BA50-4112-9377-D717A7F3A6F8}" presName="node" presStyleLbl="alignAccFollowNode1" presStyleIdx="5" presStyleCnt="6">
        <dgm:presLayoutVars>
          <dgm:bulletEnabled val="1"/>
        </dgm:presLayoutVars>
      </dgm:prSet>
      <dgm:spPr/>
      <dgm:t>
        <a:bodyPr/>
        <a:lstStyle/>
        <a:p>
          <a:endParaRPr lang="en-US"/>
        </a:p>
      </dgm:t>
    </dgm:pt>
  </dgm:ptLst>
  <dgm:cxnLst>
    <dgm:cxn modelId="{6C7988E3-4905-4360-B7FF-5D838C579930}" type="presOf" srcId="{6347D506-637A-451E-94BF-2EE4C687C73E}" destId="{480FF679-C6B9-42A4-B732-570A5D0A5452}" srcOrd="0" destOrd="0" presId="urn:microsoft.com/office/officeart/2005/8/layout/lProcess3"/>
    <dgm:cxn modelId="{698FCD30-09F7-4B1C-BC07-D23315737D84}" type="presOf" srcId="{A16BD872-95C9-4747-B9EF-1BB11D55D52A}" destId="{9CD6AE1B-0E75-47E2-BF27-C597E2B1902F}" srcOrd="0" destOrd="0" presId="urn:microsoft.com/office/officeart/2005/8/layout/lProcess3"/>
    <dgm:cxn modelId="{A7AFD4AD-A891-46AC-9C1B-E1E77ECBAA8D}" srcId="{308416ED-916B-4516-9528-231EF87017DE}" destId="{45D805F8-C90C-46A6-95FB-2712A4BFB823}" srcOrd="2" destOrd="0" parTransId="{77036D58-AA4F-41F8-8929-7E9EFC6F737B}" sibTransId="{B6DB37C2-392A-40EF-9862-7B0227F30B0C}"/>
    <dgm:cxn modelId="{B9979E04-E9A9-4CAD-AEA9-640BEEA07C21}" type="presOf" srcId="{81E19FF2-9C72-4067-B83E-890FD74B7A81}" destId="{AF814723-8FF9-4CEE-AF10-65C17307FE5B}" srcOrd="0" destOrd="0" presId="urn:microsoft.com/office/officeart/2005/8/layout/lProcess3"/>
    <dgm:cxn modelId="{75C9C575-AB30-4B64-93FE-EFDC96E00BAE}" srcId="{6347D506-637A-451E-94BF-2EE4C687C73E}" destId="{308416ED-916B-4516-9528-231EF87017DE}" srcOrd="0" destOrd="0" parTransId="{26E34988-9317-4CFC-BE30-4FD40204B6BF}" sibTransId="{6679BDED-FB64-425A-86F3-667C18033805}"/>
    <dgm:cxn modelId="{647085FE-2BFA-42DB-B103-195C48C895E1}" srcId="{308416ED-916B-4516-9528-231EF87017DE}" destId="{81E19FF2-9C72-4067-B83E-890FD74B7A81}" srcOrd="3" destOrd="0" parTransId="{566E6372-011F-4752-9BE4-85D4FDF2096F}" sibTransId="{D214D374-518C-47BD-A1D4-DB134463A8EF}"/>
    <dgm:cxn modelId="{2ED4F92B-9690-4B48-8AFF-38393CC0A1FB}" srcId="{308416ED-916B-4516-9528-231EF87017DE}" destId="{21F0AC78-BA50-4112-9377-D717A7F3A6F8}" srcOrd="5" destOrd="0" parTransId="{B0E1CE9D-3CFF-465E-B365-B24D0C9EA2DA}" sibTransId="{87EE15ED-EB09-4B07-A6E9-36FBB63DDBA0}"/>
    <dgm:cxn modelId="{4D508F30-A20E-4C98-ADA5-4745FE6E603F}" srcId="{308416ED-916B-4516-9528-231EF87017DE}" destId="{16318CFA-8179-4FB8-B4BB-0618C3D93356}" srcOrd="0" destOrd="0" parTransId="{BF535488-0E72-4ACD-9D73-7F8D5E142F2A}" sibTransId="{16922E77-B367-435E-807F-316CB8219159}"/>
    <dgm:cxn modelId="{0F20C8F8-0FFF-45EB-A46A-CE12DFD0F37A}" srcId="{308416ED-916B-4516-9528-231EF87017DE}" destId="{8BF90381-BC48-46DA-B587-EE3B86B276DF}" srcOrd="4" destOrd="0" parTransId="{86F9D699-4251-4179-9E59-7DA673A772ED}" sibTransId="{2B8E1F59-B8AE-40B7-A096-FDDEFAB22660}"/>
    <dgm:cxn modelId="{AF549918-22F9-4FCB-8D24-079327D22914}" type="presOf" srcId="{45D805F8-C90C-46A6-95FB-2712A4BFB823}" destId="{74F7A1DD-C16F-4A9F-A1EF-124CEEE9C8C4}" srcOrd="0" destOrd="0" presId="urn:microsoft.com/office/officeart/2005/8/layout/lProcess3"/>
    <dgm:cxn modelId="{798A3E8E-4FB4-4989-8CEA-F8AB1E6700D3}" type="presOf" srcId="{21F0AC78-BA50-4112-9377-D717A7F3A6F8}" destId="{E2F2882B-D354-4D11-8033-B7AC3522C60F}" srcOrd="0" destOrd="0" presId="urn:microsoft.com/office/officeart/2005/8/layout/lProcess3"/>
    <dgm:cxn modelId="{C9493C36-64BA-4597-B4A5-D4EBEBF808E9}" type="presOf" srcId="{308416ED-916B-4516-9528-231EF87017DE}" destId="{811CFE83-E5F4-4FCD-9F82-08B083830E34}" srcOrd="0" destOrd="0" presId="urn:microsoft.com/office/officeart/2005/8/layout/lProcess3"/>
    <dgm:cxn modelId="{AC9054E7-FBBF-4A5A-923F-268851547D09}" type="presOf" srcId="{16318CFA-8179-4FB8-B4BB-0618C3D93356}" destId="{73B12C2E-0061-4A55-A45B-4729DC103264}" srcOrd="0" destOrd="0" presId="urn:microsoft.com/office/officeart/2005/8/layout/lProcess3"/>
    <dgm:cxn modelId="{03E6E4C9-897A-44F2-9815-A70D40229F7C}" srcId="{308416ED-916B-4516-9528-231EF87017DE}" destId="{A16BD872-95C9-4747-B9EF-1BB11D55D52A}" srcOrd="1" destOrd="0" parTransId="{63409FA4-2379-4ABB-9889-AF4FF25005A9}" sibTransId="{8C216E95-90C4-42C2-A613-5FAB615ED16D}"/>
    <dgm:cxn modelId="{0EAECCD1-2D4A-4B28-9935-F850550537AF}" type="presOf" srcId="{8BF90381-BC48-46DA-B587-EE3B86B276DF}" destId="{2254CA15-3388-4312-915C-C711D413C1DD}" srcOrd="0" destOrd="0" presId="urn:microsoft.com/office/officeart/2005/8/layout/lProcess3"/>
    <dgm:cxn modelId="{C8F09130-BFDE-490C-8C66-DEE2CA8C3D2E}" type="presParOf" srcId="{480FF679-C6B9-42A4-B732-570A5D0A5452}" destId="{C29BE157-CE8D-4EEC-9E91-483F36FA1BE0}" srcOrd="0" destOrd="0" presId="urn:microsoft.com/office/officeart/2005/8/layout/lProcess3"/>
    <dgm:cxn modelId="{FDAE4F01-208F-420E-9B60-16C086108208}" type="presParOf" srcId="{C29BE157-CE8D-4EEC-9E91-483F36FA1BE0}" destId="{811CFE83-E5F4-4FCD-9F82-08B083830E34}" srcOrd="0" destOrd="0" presId="urn:microsoft.com/office/officeart/2005/8/layout/lProcess3"/>
    <dgm:cxn modelId="{5DBB6CDA-9672-4A55-809E-37C80B59FB52}" type="presParOf" srcId="{C29BE157-CE8D-4EEC-9E91-483F36FA1BE0}" destId="{81BE6669-E5D5-4814-81F8-8D33957DDEC4}" srcOrd="1" destOrd="0" presId="urn:microsoft.com/office/officeart/2005/8/layout/lProcess3"/>
    <dgm:cxn modelId="{D1D105D2-6AFC-4F2E-8BA6-850F8D67A917}" type="presParOf" srcId="{C29BE157-CE8D-4EEC-9E91-483F36FA1BE0}" destId="{73B12C2E-0061-4A55-A45B-4729DC103264}" srcOrd="2" destOrd="0" presId="urn:microsoft.com/office/officeart/2005/8/layout/lProcess3"/>
    <dgm:cxn modelId="{C854F0BD-A632-4639-9179-F03E6FE16DE4}" type="presParOf" srcId="{C29BE157-CE8D-4EEC-9E91-483F36FA1BE0}" destId="{EF1D73B4-7C85-4E09-A199-B622C2BA288F}" srcOrd="3" destOrd="0" presId="urn:microsoft.com/office/officeart/2005/8/layout/lProcess3"/>
    <dgm:cxn modelId="{3F403B7D-0364-4138-849D-7FEF146645AB}" type="presParOf" srcId="{C29BE157-CE8D-4EEC-9E91-483F36FA1BE0}" destId="{9CD6AE1B-0E75-47E2-BF27-C597E2B1902F}" srcOrd="4" destOrd="0" presId="urn:microsoft.com/office/officeart/2005/8/layout/lProcess3"/>
    <dgm:cxn modelId="{C53F4F2E-CAEB-44F8-AE54-40C2DE162850}" type="presParOf" srcId="{C29BE157-CE8D-4EEC-9E91-483F36FA1BE0}" destId="{1757BB23-4ED8-4609-8706-5F78B7B7663D}" srcOrd="5" destOrd="0" presId="urn:microsoft.com/office/officeart/2005/8/layout/lProcess3"/>
    <dgm:cxn modelId="{A56716E7-1263-4F9E-A38C-3B9C2CDD7440}" type="presParOf" srcId="{C29BE157-CE8D-4EEC-9E91-483F36FA1BE0}" destId="{74F7A1DD-C16F-4A9F-A1EF-124CEEE9C8C4}" srcOrd="6" destOrd="0" presId="urn:microsoft.com/office/officeart/2005/8/layout/lProcess3"/>
    <dgm:cxn modelId="{8F590E90-BCAC-4A80-9E01-192D85A6DDDC}" type="presParOf" srcId="{C29BE157-CE8D-4EEC-9E91-483F36FA1BE0}" destId="{25032DA2-4469-4A45-BF2A-2C4CC6977F68}" srcOrd="7" destOrd="0" presId="urn:microsoft.com/office/officeart/2005/8/layout/lProcess3"/>
    <dgm:cxn modelId="{560C6C6B-4F95-4DFB-AF44-EB0B0A94A865}" type="presParOf" srcId="{C29BE157-CE8D-4EEC-9E91-483F36FA1BE0}" destId="{AF814723-8FF9-4CEE-AF10-65C17307FE5B}" srcOrd="8" destOrd="0" presId="urn:microsoft.com/office/officeart/2005/8/layout/lProcess3"/>
    <dgm:cxn modelId="{EEC5B5F2-72A2-474E-9EE7-AA1E16304211}" type="presParOf" srcId="{C29BE157-CE8D-4EEC-9E91-483F36FA1BE0}" destId="{1E8D5810-040F-4080-B15A-35A8A17DE7D1}" srcOrd="9" destOrd="0" presId="urn:microsoft.com/office/officeart/2005/8/layout/lProcess3"/>
    <dgm:cxn modelId="{AB4B95B3-0825-45C6-B194-747871F52772}" type="presParOf" srcId="{C29BE157-CE8D-4EEC-9E91-483F36FA1BE0}" destId="{2254CA15-3388-4312-915C-C711D413C1DD}" srcOrd="10" destOrd="0" presId="urn:microsoft.com/office/officeart/2005/8/layout/lProcess3"/>
    <dgm:cxn modelId="{56EE2F65-9693-437E-AAB5-7FA3CC91CA65}" type="presParOf" srcId="{C29BE157-CE8D-4EEC-9E91-483F36FA1BE0}" destId="{BE524B06-A073-4E4F-AB97-643BDC36C56C}" srcOrd="11" destOrd="0" presId="urn:microsoft.com/office/officeart/2005/8/layout/lProcess3"/>
    <dgm:cxn modelId="{CCE91E2B-1B23-468A-976D-A2DAE89E93C3}" type="presParOf" srcId="{C29BE157-CE8D-4EEC-9E91-483F36FA1BE0}" destId="{E2F2882B-D354-4D11-8033-B7AC3522C60F}" srcOrd="1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Hardware Optimization Service Model</a:t>
          </a:r>
          <a:endParaRPr lang="en-US" dirty="0"/>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Pay as you Go Models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Complete Platform Management Model </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B26484D8-787B-4FA6-A0F2-F30F7A0498FA}">
      <dgm:prSet phldrT="[Text]"/>
      <dgm:spPr/>
      <dgm:t>
        <a:bodyPr/>
        <a:lstStyle/>
        <a:p>
          <a:r>
            <a:rPr lang="en-US" dirty="0" smtClean="0"/>
            <a:t>Big Data Analytics </a:t>
          </a:r>
          <a:endParaRPr lang="en-US" dirty="0"/>
        </a:p>
      </dgm:t>
    </dgm:pt>
    <dgm:pt modelId="{62A6A1D8-9D84-438C-9335-C4003F4B91BA}" type="parTrans" cxnId="{467E5F10-9A33-4C12-B192-4EF6CAB7C92B}">
      <dgm:prSet/>
      <dgm:spPr/>
      <dgm:t>
        <a:bodyPr/>
        <a:lstStyle/>
        <a:p>
          <a:endParaRPr lang="en-US"/>
        </a:p>
      </dgm:t>
    </dgm:pt>
    <dgm:pt modelId="{3E66DDA6-3762-4DEA-BCF5-691F0508DB18}" type="sibTrans" cxnId="{467E5F10-9A33-4C12-B192-4EF6CAB7C92B}">
      <dgm:prSet/>
      <dgm:spPr/>
      <dgm:t>
        <a:bodyPr/>
        <a:lstStyle/>
        <a:p>
          <a:endParaRPr lang="en-US"/>
        </a:p>
      </dgm:t>
    </dgm:pt>
    <dgm:pt modelId="{F85114BC-725B-4126-887F-9D0A390F677F}">
      <dgm:prSet phldrT="[Text]"/>
      <dgm:spPr/>
      <dgm:t>
        <a:bodyPr/>
        <a:lstStyle/>
        <a:p>
          <a:r>
            <a:rPr lang="en-US" dirty="0" smtClean="0"/>
            <a:t>Performance Management</a:t>
          </a:r>
          <a:endParaRPr lang="en-US" dirty="0"/>
        </a:p>
      </dgm:t>
    </dgm:pt>
    <dgm:pt modelId="{18645422-5F20-4786-A7CB-5AF80A430D7D}" type="parTrans" cxnId="{70BEF2C8-676E-4FEF-A058-A1550856A3CF}">
      <dgm:prSet/>
      <dgm:spPr/>
      <dgm:t>
        <a:bodyPr/>
        <a:lstStyle/>
        <a:p>
          <a:endParaRPr lang="en-US"/>
        </a:p>
      </dgm:t>
    </dgm:pt>
    <dgm:pt modelId="{33F50B2B-5AF8-454B-AB05-87312366AC2D}" type="sibTrans" cxnId="{70BEF2C8-676E-4FEF-A058-A1550856A3CF}">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FAEC3DA9-C731-43A8-BF2E-82CE7B068E92}" type="pres">
      <dgm:prSet presAssocID="{B26484D8-787B-4FA6-A0F2-F30F7A0498FA}" presName="thickLine" presStyleLbl="alignNode1" presStyleIdx="3" presStyleCnt="5"/>
      <dgm:spPr/>
      <dgm:t>
        <a:bodyPr/>
        <a:lstStyle/>
        <a:p>
          <a:endParaRPr lang="en-US"/>
        </a:p>
      </dgm:t>
    </dgm:pt>
    <dgm:pt modelId="{C37A3578-6E19-4855-ACA7-E5152A1458F7}" type="pres">
      <dgm:prSet presAssocID="{B26484D8-787B-4FA6-A0F2-F30F7A0498FA}" presName="horz1" presStyleCnt="0"/>
      <dgm:spPr/>
      <dgm:t>
        <a:bodyPr/>
        <a:lstStyle/>
        <a:p>
          <a:endParaRPr lang="en-US"/>
        </a:p>
      </dgm:t>
    </dgm:pt>
    <dgm:pt modelId="{8A711BD7-50A0-4D4B-B68B-4D0545BDB618}" type="pres">
      <dgm:prSet presAssocID="{B26484D8-787B-4FA6-A0F2-F30F7A0498FA}" presName="tx1" presStyleLbl="revTx" presStyleIdx="3" presStyleCnt="5"/>
      <dgm:spPr/>
      <dgm:t>
        <a:bodyPr/>
        <a:lstStyle/>
        <a:p>
          <a:endParaRPr lang="en-US"/>
        </a:p>
      </dgm:t>
    </dgm:pt>
    <dgm:pt modelId="{37007255-9D38-4BAD-947E-40B745285D10}" type="pres">
      <dgm:prSet presAssocID="{B26484D8-787B-4FA6-A0F2-F30F7A0498FA}" presName="vert1" presStyleCnt="0"/>
      <dgm:spPr/>
      <dgm:t>
        <a:bodyPr/>
        <a:lstStyle/>
        <a:p>
          <a:endParaRPr lang="en-US"/>
        </a:p>
      </dgm:t>
    </dgm:pt>
    <dgm:pt modelId="{23986EDB-A0E7-4B5B-8E5C-8E95DDE983F8}" type="pres">
      <dgm:prSet presAssocID="{F85114BC-725B-4126-887F-9D0A390F677F}" presName="thickLine" presStyleLbl="alignNode1" presStyleIdx="4" presStyleCnt="5"/>
      <dgm:spPr/>
      <dgm:t>
        <a:bodyPr/>
        <a:lstStyle/>
        <a:p>
          <a:endParaRPr lang="en-US"/>
        </a:p>
      </dgm:t>
    </dgm:pt>
    <dgm:pt modelId="{85504C04-ED2B-41D7-8DF5-159AAB4113D6}" type="pres">
      <dgm:prSet presAssocID="{F85114BC-725B-4126-887F-9D0A390F677F}" presName="horz1" presStyleCnt="0"/>
      <dgm:spPr/>
      <dgm:t>
        <a:bodyPr/>
        <a:lstStyle/>
        <a:p>
          <a:endParaRPr lang="en-US"/>
        </a:p>
      </dgm:t>
    </dgm:pt>
    <dgm:pt modelId="{17B3068E-690C-4A25-9CCA-B11DA8CC99B0}" type="pres">
      <dgm:prSet presAssocID="{F85114BC-725B-4126-887F-9D0A390F677F}" presName="tx1" presStyleLbl="revTx" presStyleIdx="4" presStyleCnt="5"/>
      <dgm:spPr/>
      <dgm:t>
        <a:bodyPr/>
        <a:lstStyle/>
        <a:p>
          <a:endParaRPr lang="en-US"/>
        </a:p>
      </dgm:t>
    </dgm:pt>
    <dgm:pt modelId="{75B20598-8735-4C5F-B063-3939B28E039F}" type="pres">
      <dgm:prSet presAssocID="{F85114BC-725B-4126-887F-9D0A390F677F}" presName="vert1" presStyleCnt="0"/>
      <dgm:spPr/>
      <dgm:t>
        <a:bodyPr/>
        <a:lstStyle/>
        <a:p>
          <a:endParaRPr lang="en-US"/>
        </a:p>
      </dgm:t>
    </dgm:pt>
  </dgm:ptLst>
  <dgm:cxnLst>
    <dgm:cxn modelId="{4082485F-A381-4C20-B324-C12452B99465}" type="presOf" srcId="{7BB7BB97-BDD6-483A-82D1-39C2816EF341}" destId="{888F5893-2CDE-4B7E-9DFF-61D65225B35A}" srcOrd="0" destOrd="0" presId="urn:microsoft.com/office/officeart/2008/layout/LinedList"/>
    <dgm:cxn modelId="{A761A726-F88E-425A-AB1D-06C198A968D8}" type="presOf" srcId="{34C13F36-70FA-4547-85C8-C4EFC629E641}" destId="{A95CBFB1-5AF7-4752-AF7D-92D182955498}" srcOrd="0" destOrd="0" presId="urn:microsoft.com/office/officeart/2008/layout/LinedList"/>
    <dgm:cxn modelId="{6A6E15C7-061B-4F30-AF47-465372A88B2F}" srcId="{8BEA2F79-16B6-46E2-86E7-49C7D1FB38D1}" destId="{7BB7BB97-BDD6-483A-82D1-39C2816EF341}" srcOrd="0" destOrd="0" parTransId="{434A1FF0-D711-4331-824D-5A46DA941D37}" sibTransId="{DCBAF045-F7A0-4F49-8255-08C5DA8B90D2}"/>
    <dgm:cxn modelId="{70BEF2C8-676E-4FEF-A058-A1550856A3CF}" srcId="{8BEA2F79-16B6-46E2-86E7-49C7D1FB38D1}" destId="{F85114BC-725B-4126-887F-9D0A390F677F}" srcOrd="4" destOrd="0" parTransId="{18645422-5F20-4786-A7CB-5AF80A430D7D}" sibTransId="{33F50B2B-5AF8-454B-AB05-87312366AC2D}"/>
    <dgm:cxn modelId="{6A01F7C4-4CFE-41B5-9260-1185353DA159}" srcId="{8BEA2F79-16B6-46E2-86E7-49C7D1FB38D1}" destId="{BB71A4A1-27A7-4F3E-A3DD-6740073996BF}" srcOrd="2" destOrd="0" parTransId="{D9D2999A-C14E-4E93-94B1-476B16ADA91E}" sibTransId="{7D997EBC-B6DB-4FA8-814F-C0530AB2E1BE}"/>
    <dgm:cxn modelId="{9ED8E567-0E9D-4C44-B152-CA4B198906F5}" type="presOf" srcId="{8BEA2F79-16B6-46E2-86E7-49C7D1FB38D1}" destId="{1496FF6E-A424-4AEF-A323-34386EFF14E7}" srcOrd="0" destOrd="0" presId="urn:microsoft.com/office/officeart/2008/layout/LinedList"/>
    <dgm:cxn modelId="{884E0F90-3765-43C5-80CA-B162B0DAADA4}" type="presOf" srcId="{F85114BC-725B-4126-887F-9D0A390F677F}" destId="{17B3068E-690C-4A25-9CCA-B11DA8CC99B0}" srcOrd="0" destOrd="0" presId="urn:microsoft.com/office/officeart/2008/layout/LinedList"/>
    <dgm:cxn modelId="{467E5F10-9A33-4C12-B192-4EF6CAB7C92B}" srcId="{8BEA2F79-16B6-46E2-86E7-49C7D1FB38D1}" destId="{B26484D8-787B-4FA6-A0F2-F30F7A0498FA}" srcOrd="3" destOrd="0" parTransId="{62A6A1D8-9D84-438C-9335-C4003F4B91BA}" sibTransId="{3E66DDA6-3762-4DEA-BCF5-691F0508DB18}"/>
    <dgm:cxn modelId="{85F03471-90F4-45E5-B600-84AA87AFF75A}" type="presOf" srcId="{B26484D8-787B-4FA6-A0F2-F30F7A0498FA}" destId="{8A711BD7-50A0-4D4B-B68B-4D0545BDB618}"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8897476-6DE4-4196-B4D5-A8FAC5D9BEB2}" type="presOf" srcId="{BB71A4A1-27A7-4F3E-A3DD-6740073996BF}" destId="{29D09A75-DE9B-4489-8260-0DF02A7AAF6C}" srcOrd="0" destOrd="0" presId="urn:microsoft.com/office/officeart/2008/layout/LinedList"/>
    <dgm:cxn modelId="{CEC58C47-5437-40D3-A2CA-06DAE3677767}" type="presParOf" srcId="{1496FF6E-A424-4AEF-A323-34386EFF14E7}" destId="{59BD86CE-2F36-46A1-8592-B0A28E6D04E0}" srcOrd="0" destOrd="0" presId="urn:microsoft.com/office/officeart/2008/layout/LinedList"/>
    <dgm:cxn modelId="{CA74F6D9-98B1-4A07-BAF2-09F36E3F4F68}" type="presParOf" srcId="{1496FF6E-A424-4AEF-A323-34386EFF14E7}" destId="{D7F985F8-97D8-4000-8D9A-148A7D54A5EA}" srcOrd="1" destOrd="0" presId="urn:microsoft.com/office/officeart/2008/layout/LinedList"/>
    <dgm:cxn modelId="{1813098C-3901-4864-8D10-A8AD095776EF}" type="presParOf" srcId="{D7F985F8-97D8-4000-8D9A-148A7D54A5EA}" destId="{888F5893-2CDE-4B7E-9DFF-61D65225B35A}" srcOrd="0" destOrd="0" presId="urn:microsoft.com/office/officeart/2008/layout/LinedList"/>
    <dgm:cxn modelId="{B2D414F3-224E-4062-A442-0C30A5D9E94E}" type="presParOf" srcId="{D7F985F8-97D8-4000-8D9A-148A7D54A5EA}" destId="{0BD52469-E57A-4C7E-8CCE-1E67252BB05B}" srcOrd="1" destOrd="0" presId="urn:microsoft.com/office/officeart/2008/layout/LinedList"/>
    <dgm:cxn modelId="{949397D2-A24D-4CEE-8FFB-99AE9CA622B7}" type="presParOf" srcId="{1496FF6E-A424-4AEF-A323-34386EFF14E7}" destId="{EBD9EC8C-99A8-48C9-83DE-2D167D3424C3}" srcOrd="2" destOrd="0" presId="urn:microsoft.com/office/officeart/2008/layout/LinedList"/>
    <dgm:cxn modelId="{68FD30EC-2F66-4CEE-8D96-4DCC5810E603}" type="presParOf" srcId="{1496FF6E-A424-4AEF-A323-34386EFF14E7}" destId="{2F728BA2-2749-46B8-9EAB-8E5D0BBC7616}" srcOrd="3" destOrd="0" presId="urn:microsoft.com/office/officeart/2008/layout/LinedList"/>
    <dgm:cxn modelId="{36D47B03-7000-47DE-8A01-4B3AE2B4FD32}" type="presParOf" srcId="{2F728BA2-2749-46B8-9EAB-8E5D0BBC7616}" destId="{A95CBFB1-5AF7-4752-AF7D-92D182955498}" srcOrd="0" destOrd="0" presId="urn:microsoft.com/office/officeart/2008/layout/LinedList"/>
    <dgm:cxn modelId="{6EB4D713-604B-48B9-B98E-2DCE893C4E77}" type="presParOf" srcId="{2F728BA2-2749-46B8-9EAB-8E5D0BBC7616}" destId="{5CD563E4-ADEB-4644-BB45-0A0993F7D624}" srcOrd="1" destOrd="0" presId="urn:microsoft.com/office/officeart/2008/layout/LinedList"/>
    <dgm:cxn modelId="{7D91A67B-F523-4A32-9744-9335D337D9F6}" type="presParOf" srcId="{1496FF6E-A424-4AEF-A323-34386EFF14E7}" destId="{8DDAFC22-9B81-47DF-A4CF-F7B3A58515BB}" srcOrd="4" destOrd="0" presId="urn:microsoft.com/office/officeart/2008/layout/LinedList"/>
    <dgm:cxn modelId="{01741C36-D0A5-480D-9427-4AAF42B72635}" type="presParOf" srcId="{1496FF6E-A424-4AEF-A323-34386EFF14E7}" destId="{906E046D-102D-4B06-B842-572F6A2F5FF5}" srcOrd="5" destOrd="0" presId="urn:microsoft.com/office/officeart/2008/layout/LinedList"/>
    <dgm:cxn modelId="{0257B3A6-9A12-43F2-B26F-DDCAD083E38F}" type="presParOf" srcId="{906E046D-102D-4B06-B842-572F6A2F5FF5}" destId="{29D09A75-DE9B-4489-8260-0DF02A7AAF6C}" srcOrd="0" destOrd="0" presId="urn:microsoft.com/office/officeart/2008/layout/LinedList"/>
    <dgm:cxn modelId="{DF83044A-5488-48E6-A503-08DC58C4F9EC}" type="presParOf" srcId="{906E046D-102D-4B06-B842-572F6A2F5FF5}" destId="{449C12C8-CC78-4C41-988D-B5F4D35971FA}" srcOrd="1" destOrd="0" presId="urn:microsoft.com/office/officeart/2008/layout/LinedList"/>
    <dgm:cxn modelId="{17F69737-51D0-4ED0-B97B-237839C4012B}" type="presParOf" srcId="{1496FF6E-A424-4AEF-A323-34386EFF14E7}" destId="{FAEC3DA9-C731-43A8-BF2E-82CE7B068E92}" srcOrd="6" destOrd="0" presId="urn:microsoft.com/office/officeart/2008/layout/LinedList"/>
    <dgm:cxn modelId="{33D5571F-C67D-4EE7-BF70-A8AE71ED6890}" type="presParOf" srcId="{1496FF6E-A424-4AEF-A323-34386EFF14E7}" destId="{C37A3578-6E19-4855-ACA7-E5152A1458F7}" srcOrd="7" destOrd="0" presId="urn:microsoft.com/office/officeart/2008/layout/LinedList"/>
    <dgm:cxn modelId="{5EB1ADC1-4A84-4A14-A185-57E478EE951A}" type="presParOf" srcId="{C37A3578-6E19-4855-ACA7-E5152A1458F7}" destId="{8A711BD7-50A0-4D4B-B68B-4D0545BDB618}" srcOrd="0" destOrd="0" presId="urn:microsoft.com/office/officeart/2008/layout/LinedList"/>
    <dgm:cxn modelId="{8A1121AA-795D-4DDF-8D26-CCB998B94A90}" type="presParOf" srcId="{C37A3578-6E19-4855-ACA7-E5152A1458F7}" destId="{37007255-9D38-4BAD-947E-40B745285D10}" srcOrd="1" destOrd="0" presId="urn:microsoft.com/office/officeart/2008/layout/LinedList"/>
    <dgm:cxn modelId="{DCD29D86-209E-4FD5-846D-7CB2FDCE9D5B}" type="presParOf" srcId="{1496FF6E-A424-4AEF-A323-34386EFF14E7}" destId="{23986EDB-A0E7-4B5B-8E5C-8E95DDE983F8}" srcOrd="8" destOrd="0" presId="urn:microsoft.com/office/officeart/2008/layout/LinedList"/>
    <dgm:cxn modelId="{4397C460-DD54-4F2B-A125-268A71B35BAA}" type="presParOf" srcId="{1496FF6E-A424-4AEF-A323-34386EFF14E7}" destId="{85504C04-ED2B-41D7-8DF5-159AAB4113D6}" srcOrd="9" destOrd="0" presId="urn:microsoft.com/office/officeart/2008/layout/LinedList"/>
    <dgm:cxn modelId="{1693D354-EB91-452E-8210-15880BB8871E}" type="presParOf" srcId="{85504C04-ED2B-41D7-8DF5-159AAB4113D6}" destId="{17B3068E-690C-4A25-9CCA-B11DA8CC99B0}" srcOrd="0" destOrd="0" presId="urn:microsoft.com/office/officeart/2008/layout/LinedList"/>
    <dgm:cxn modelId="{9E52D613-B296-4621-918A-A291B1234457}" type="presParOf" srcId="{85504C04-ED2B-41D7-8DF5-159AAB4113D6}" destId="{75B20598-8735-4C5F-B063-3939B28E039F}"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3E860917-A291-4694-826A-485362A1AAC2}" type="doc">
      <dgm:prSet loTypeId="urn:microsoft.com/office/officeart/2008/layout/LinedList" loCatId="list" qsTypeId="urn:microsoft.com/office/officeart/2005/8/quickstyle/simple1" qsCatId="simple" csTypeId="urn:microsoft.com/office/officeart/2005/8/colors/accent1_2" csCatId="accent1" phldr="1"/>
      <dgm:spPr/>
    </dgm:pt>
    <dgm:pt modelId="{BA63AE7F-247D-419B-9C1A-2501117D4CFF}">
      <dgm:prSet phldrT="[Text]" custT="1"/>
      <dgm:spPr/>
      <dgm:t>
        <a:bodyPr/>
        <a:lstStyle/>
        <a:p>
          <a:r>
            <a:rPr lang="en-US" sz="1500" dirty="0" smtClean="0"/>
            <a:t>Agile Prototyping</a:t>
          </a:r>
          <a:endParaRPr lang="en-US" sz="1500" dirty="0"/>
        </a:p>
      </dgm:t>
    </dgm:pt>
    <dgm:pt modelId="{1CBF44C5-E9E8-4D13-AC99-DF0E60B8B1D2}" type="parTrans" cxnId="{DC6B8C39-8EA7-4D09-B405-55F290237FEE}">
      <dgm:prSet/>
      <dgm:spPr/>
      <dgm:t>
        <a:bodyPr/>
        <a:lstStyle/>
        <a:p>
          <a:endParaRPr lang="en-US"/>
        </a:p>
      </dgm:t>
    </dgm:pt>
    <dgm:pt modelId="{4724A573-6B03-4044-B9A5-EC29AEF15DB9}" type="sibTrans" cxnId="{DC6B8C39-8EA7-4D09-B405-55F290237FEE}">
      <dgm:prSet/>
      <dgm:spPr/>
      <dgm:t>
        <a:bodyPr/>
        <a:lstStyle/>
        <a:p>
          <a:endParaRPr lang="en-US"/>
        </a:p>
      </dgm:t>
    </dgm:pt>
    <dgm:pt modelId="{65812F72-3D75-49BE-B8D2-C460C76CAA84}">
      <dgm:prSet phldrT="[Text]" custT="1"/>
      <dgm:spPr/>
      <dgm:t>
        <a:bodyPr/>
        <a:lstStyle/>
        <a:p>
          <a:r>
            <a:rPr lang="en-US" sz="1500" dirty="0" smtClean="0"/>
            <a:t>Virtualization</a:t>
          </a:r>
          <a:endParaRPr lang="en-US" sz="1500" dirty="0"/>
        </a:p>
      </dgm:t>
    </dgm:pt>
    <dgm:pt modelId="{F6A4C3A9-D3EF-4959-B802-2626BE201AE1}" type="parTrans" cxnId="{43EF62C0-95A6-4E08-8B68-E9C962BD3482}">
      <dgm:prSet/>
      <dgm:spPr/>
      <dgm:t>
        <a:bodyPr/>
        <a:lstStyle/>
        <a:p>
          <a:endParaRPr lang="en-US"/>
        </a:p>
      </dgm:t>
    </dgm:pt>
    <dgm:pt modelId="{31A2CD4A-DC47-46A6-9728-3E179BF6DB35}" type="sibTrans" cxnId="{43EF62C0-95A6-4E08-8B68-E9C962BD3482}">
      <dgm:prSet/>
      <dgm:spPr/>
      <dgm:t>
        <a:bodyPr/>
        <a:lstStyle/>
        <a:p>
          <a:endParaRPr lang="en-US"/>
        </a:p>
      </dgm:t>
    </dgm:pt>
    <dgm:pt modelId="{D7927CBC-79B2-47C0-B7EC-638E9ECD9046}">
      <dgm:prSet phldrT="[Text]" custT="1"/>
      <dgm:spPr/>
      <dgm:t>
        <a:bodyPr/>
        <a:lstStyle/>
        <a:p>
          <a:r>
            <a:rPr lang="en-US" sz="1500" dirty="0" smtClean="0"/>
            <a:t>Xeon to FPGA Embedded Technology</a:t>
          </a:r>
          <a:endParaRPr lang="en-US" sz="1500" dirty="0"/>
        </a:p>
      </dgm:t>
    </dgm:pt>
    <dgm:pt modelId="{67A70935-D23F-4677-B629-C42273AB0B1D}" type="parTrans" cxnId="{9F2A0B7F-10D5-468E-8E49-214636ED0E64}">
      <dgm:prSet/>
      <dgm:spPr/>
      <dgm:t>
        <a:bodyPr/>
        <a:lstStyle/>
        <a:p>
          <a:endParaRPr lang="en-US"/>
        </a:p>
      </dgm:t>
    </dgm:pt>
    <dgm:pt modelId="{FE72D5E0-5752-4C37-BBF4-AE74D47EB987}" type="sibTrans" cxnId="{9F2A0B7F-10D5-468E-8E49-214636ED0E64}">
      <dgm:prSet/>
      <dgm:spPr/>
      <dgm:t>
        <a:bodyPr/>
        <a:lstStyle/>
        <a:p>
          <a:endParaRPr lang="en-US"/>
        </a:p>
      </dgm:t>
    </dgm:pt>
    <dgm:pt modelId="{74F35226-B5EC-424A-938F-DE8DF4D70D4A}">
      <dgm:prSet phldrT="[Text]" custT="1"/>
      <dgm:spPr/>
      <dgm:t>
        <a:bodyPr/>
        <a:lstStyle/>
        <a:p>
          <a:r>
            <a:rPr lang="en-US" sz="1500" dirty="0" smtClean="0"/>
            <a:t>Scalable Device Management</a:t>
          </a:r>
          <a:endParaRPr lang="en-US" sz="1500" dirty="0"/>
        </a:p>
      </dgm:t>
    </dgm:pt>
    <dgm:pt modelId="{9E066A2E-5E5C-4458-89D7-1E0AEBE1A5CE}" type="parTrans" cxnId="{0C884B8F-D5AC-44BC-B29A-852641CB0057}">
      <dgm:prSet/>
      <dgm:spPr/>
      <dgm:t>
        <a:bodyPr/>
        <a:lstStyle/>
        <a:p>
          <a:endParaRPr lang="en-US"/>
        </a:p>
      </dgm:t>
    </dgm:pt>
    <dgm:pt modelId="{647A3A69-8346-46EE-9190-18B12430EF84}" type="sibTrans" cxnId="{0C884B8F-D5AC-44BC-B29A-852641CB0057}">
      <dgm:prSet/>
      <dgm:spPr/>
      <dgm:t>
        <a:bodyPr/>
        <a:lstStyle/>
        <a:p>
          <a:endParaRPr lang="en-US"/>
        </a:p>
      </dgm:t>
    </dgm:pt>
    <dgm:pt modelId="{50B780AF-252B-40B4-9334-19D65A7C5EB7}">
      <dgm:prSet phldrT="[Text]" custT="1"/>
      <dgm:spPr/>
      <dgm:t>
        <a:bodyPr/>
        <a:lstStyle/>
        <a:p>
          <a:r>
            <a:rPr lang="en-US" sz="1500" dirty="0" smtClean="0"/>
            <a:t>Simulation &amp; Digital Twin Modeling</a:t>
          </a:r>
          <a:endParaRPr lang="en-US" sz="1500" dirty="0"/>
        </a:p>
      </dgm:t>
    </dgm:pt>
    <dgm:pt modelId="{438CF337-EAB7-4152-805F-FFAE2481C367}" type="sibTrans" cxnId="{2EA09504-2C9A-4418-86EF-98B47DB94B1D}">
      <dgm:prSet/>
      <dgm:spPr/>
      <dgm:t>
        <a:bodyPr/>
        <a:lstStyle/>
        <a:p>
          <a:endParaRPr lang="en-US"/>
        </a:p>
      </dgm:t>
    </dgm:pt>
    <dgm:pt modelId="{A2BB5CBF-0C17-4E60-99FA-532DBF7AB77D}" type="parTrans" cxnId="{2EA09504-2C9A-4418-86EF-98B47DB94B1D}">
      <dgm:prSet/>
      <dgm:spPr/>
      <dgm:t>
        <a:bodyPr/>
        <a:lstStyle/>
        <a:p>
          <a:endParaRPr lang="en-US"/>
        </a:p>
      </dgm:t>
    </dgm:pt>
    <dgm:pt modelId="{131DD0E7-31AA-46C8-88D5-D0C0198DE253}" type="pres">
      <dgm:prSet presAssocID="{3E860917-A291-4694-826A-485362A1AAC2}" presName="vert0" presStyleCnt="0">
        <dgm:presLayoutVars>
          <dgm:dir/>
          <dgm:animOne val="branch"/>
          <dgm:animLvl val="lvl"/>
        </dgm:presLayoutVars>
      </dgm:prSet>
      <dgm:spPr/>
    </dgm:pt>
    <dgm:pt modelId="{35A3956B-E067-451B-A674-7A88C8E689B2}" type="pres">
      <dgm:prSet presAssocID="{BA63AE7F-247D-419B-9C1A-2501117D4CFF}" presName="thickLine" presStyleLbl="alignNode1" presStyleIdx="0" presStyleCnt="5"/>
      <dgm:spPr/>
    </dgm:pt>
    <dgm:pt modelId="{5E03626C-558A-497C-92AF-1BD6A6218DDB}" type="pres">
      <dgm:prSet presAssocID="{BA63AE7F-247D-419B-9C1A-2501117D4CFF}" presName="horz1" presStyleCnt="0"/>
      <dgm:spPr/>
    </dgm:pt>
    <dgm:pt modelId="{5B6013ED-E01A-4105-BDAE-A6F7D9230EEE}" type="pres">
      <dgm:prSet presAssocID="{BA63AE7F-247D-419B-9C1A-2501117D4CFF}" presName="tx1" presStyleLbl="revTx" presStyleIdx="0" presStyleCnt="5"/>
      <dgm:spPr/>
      <dgm:t>
        <a:bodyPr/>
        <a:lstStyle/>
        <a:p>
          <a:endParaRPr lang="en-US"/>
        </a:p>
      </dgm:t>
    </dgm:pt>
    <dgm:pt modelId="{2BBB578C-AFA2-4CCF-B398-8A8E9AA0D8A4}" type="pres">
      <dgm:prSet presAssocID="{BA63AE7F-247D-419B-9C1A-2501117D4CFF}" presName="vert1" presStyleCnt="0"/>
      <dgm:spPr/>
    </dgm:pt>
    <dgm:pt modelId="{E290946C-5ADF-44DD-A39A-3502C0789280}" type="pres">
      <dgm:prSet presAssocID="{50B780AF-252B-40B4-9334-19D65A7C5EB7}" presName="thickLine" presStyleLbl="alignNode1" presStyleIdx="1" presStyleCnt="5"/>
      <dgm:spPr/>
    </dgm:pt>
    <dgm:pt modelId="{53421A99-2D54-4AC4-8587-6BFBFA910162}" type="pres">
      <dgm:prSet presAssocID="{50B780AF-252B-40B4-9334-19D65A7C5EB7}" presName="horz1" presStyleCnt="0"/>
      <dgm:spPr/>
    </dgm:pt>
    <dgm:pt modelId="{E297C29D-510D-441F-8A8A-282B3F3B63B4}" type="pres">
      <dgm:prSet presAssocID="{50B780AF-252B-40B4-9334-19D65A7C5EB7}" presName="tx1" presStyleLbl="revTx" presStyleIdx="1" presStyleCnt="5"/>
      <dgm:spPr/>
      <dgm:t>
        <a:bodyPr/>
        <a:lstStyle/>
        <a:p>
          <a:endParaRPr lang="en-US"/>
        </a:p>
      </dgm:t>
    </dgm:pt>
    <dgm:pt modelId="{81226899-A55A-4A69-A86D-D48C0D927A79}" type="pres">
      <dgm:prSet presAssocID="{50B780AF-252B-40B4-9334-19D65A7C5EB7}" presName="vert1" presStyleCnt="0"/>
      <dgm:spPr/>
    </dgm:pt>
    <dgm:pt modelId="{F76C8874-99AF-42A0-8D6C-B8C319272036}" type="pres">
      <dgm:prSet presAssocID="{74F35226-B5EC-424A-938F-DE8DF4D70D4A}" presName="thickLine" presStyleLbl="alignNode1" presStyleIdx="2" presStyleCnt="5"/>
      <dgm:spPr/>
    </dgm:pt>
    <dgm:pt modelId="{D6FE38E5-41AE-47BA-B7BF-0BE74622F648}" type="pres">
      <dgm:prSet presAssocID="{74F35226-B5EC-424A-938F-DE8DF4D70D4A}" presName="horz1" presStyleCnt="0"/>
      <dgm:spPr/>
    </dgm:pt>
    <dgm:pt modelId="{AEBA7812-2F8F-4192-8472-F7D1165ADB90}" type="pres">
      <dgm:prSet presAssocID="{74F35226-B5EC-424A-938F-DE8DF4D70D4A}" presName="tx1" presStyleLbl="revTx" presStyleIdx="2" presStyleCnt="5"/>
      <dgm:spPr/>
      <dgm:t>
        <a:bodyPr/>
        <a:lstStyle/>
        <a:p>
          <a:endParaRPr lang="en-US"/>
        </a:p>
      </dgm:t>
    </dgm:pt>
    <dgm:pt modelId="{2048F332-08D4-4510-89B7-9DB5252A696D}" type="pres">
      <dgm:prSet presAssocID="{74F35226-B5EC-424A-938F-DE8DF4D70D4A}" presName="vert1" presStyleCnt="0"/>
      <dgm:spPr/>
    </dgm:pt>
    <dgm:pt modelId="{ED8FA418-3937-4769-A085-1A505C2EBAA1}" type="pres">
      <dgm:prSet presAssocID="{65812F72-3D75-49BE-B8D2-C460C76CAA84}" presName="thickLine" presStyleLbl="alignNode1" presStyleIdx="3" presStyleCnt="5"/>
      <dgm:spPr/>
    </dgm:pt>
    <dgm:pt modelId="{B5726348-C534-4850-906A-C3CCE14D0755}" type="pres">
      <dgm:prSet presAssocID="{65812F72-3D75-49BE-B8D2-C460C76CAA84}" presName="horz1" presStyleCnt="0"/>
      <dgm:spPr/>
    </dgm:pt>
    <dgm:pt modelId="{FD4C3026-08CB-4B74-AAD2-FB1D3C375874}" type="pres">
      <dgm:prSet presAssocID="{65812F72-3D75-49BE-B8D2-C460C76CAA84}" presName="tx1" presStyleLbl="revTx" presStyleIdx="3" presStyleCnt="5"/>
      <dgm:spPr/>
      <dgm:t>
        <a:bodyPr/>
        <a:lstStyle/>
        <a:p>
          <a:endParaRPr lang="en-US"/>
        </a:p>
      </dgm:t>
    </dgm:pt>
    <dgm:pt modelId="{20AE1B20-6B94-4FFE-81E5-1CDD1FA749D7}" type="pres">
      <dgm:prSet presAssocID="{65812F72-3D75-49BE-B8D2-C460C76CAA84}" presName="vert1" presStyleCnt="0"/>
      <dgm:spPr/>
    </dgm:pt>
    <dgm:pt modelId="{A5021AD6-92B5-4DA7-AAEE-68906D1D7DA6}" type="pres">
      <dgm:prSet presAssocID="{D7927CBC-79B2-47C0-B7EC-638E9ECD9046}" presName="thickLine" presStyleLbl="alignNode1" presStyleIdx="4" presStyleCnt="5"/>
      <dgm:spPr/>
    </dgm:pt>
    <dgm:pt modelId="{9E86760F-43BD-4BB4-9067-BA2874904311}" type="pres">
      <dgm:prSet presAssocID="{D7927CBC-79B2-47C0-B7EC-638E9ECD9046}" presName="horz1" presStyleCnt="0"/>
      <dgm:spPr/>
    </dgm:pt>
    <dgm:pt modelId="{1C053414-DB93-4EAC-A0E2-CAFB2F303491}" type="pres">
      <dgm:prSet presAssocID="{D7927CBC-79B2-47C0-B7EC-638E9ECD9046}" presName="tx1" presStyleLbl="revTx" presStyleIdx="4" presStyleCnt="5"/>
      <dgm:spPr/>
      <dgm:t>
        <a:bodyPr/>
        <a:lstStyle/>
        <a:p>
          <a:endParaRPr lang="en-US"/>
        </a:p>
      </dgm:t>
    </dgm:pt>
    <dgm:pt modelId="{5C626DC8-3E68-45F4-9E26-B46EAFB6AD31}" type="pres">
      <dgm:prSet presAssocID="{D7927CBC-79B2-47C0-B7EC-638E9ECD9046}" presName="vert1" presStyleCnt="0"/>
      <dgm:spPr/>
    </dgm:pt>
  </dgm:ptLst>
  <dgm:cxnLst>
    <dgm:cxn modelId="{AB9B1704-4943-4958-AC9A-57CF22D589BE}" type="presOf" srcId="{3E860917-A291-4694-826A-485362A1AAC2}" destId="{131DD0E7-31AA-46C8-88D5-D0C0198DE253}" srcOrd="0" destOrd="0" presId="urn:microsoft.com/office/officeart/2008/layout/LinedList"/>
    <dgm:cxn modelId="{77D9719C-F795-46FB-870A-56DFBA470E59}" type="presOf" srcId="{74F35226-B5EC-424A-938F-DE8DF4D70D4A}" destId="{AEBA7812-2F8F-4192-8472-F7D1165ADB90}" srcOrd="0" destOrd="0" presId="urn:microsoft.com/office/officeart/2008/layout/LinedList"/>
    <dgm:cxn modelId="{2EA09504-2C9A-4418-86EF-98B47DB94B1D}" srcId="{3E860917-A291-4694-826A-485362A1AAC2}" destId="{50B780AF-252B-40B4-9334-19D65A7C5EB7}" srcOrd="1" destOrd="0" parTransId="{A2BB5CBF-0C17-4E60-99FA-532DBF7AB77D}" sibTransId="{438CF337-EAB7-4152-805F-FFAE2481C367}"/>
    <dgm:cxn modelId="{0B5FEF7A-1DAF-4CC0-8135-131AC35954CD}" type="presOf" srcId="{65812F72-3D75-49BE-B8D2-C460C76CAA84}" destId="{FD4C3026-08CB-4B74-AAD2-FB1D3C375874}" srcOrd="0" destOrd="0" presId="urn:microsoft.com/office/officeart/2008/layout/LinedList"/>
    <dgm:cxn modelId="{43EF62C0-95A6-4E08-8B68-E9C962BD3482}" srcId="{3E860917-A291-4694-826A-485362A1AAC2}" destId="{65812F72-3D75-49BE-B8D2-C460C76CAA84}" srcOrd="3" destOrd="0" parTransId="{F6A4C3A9-D3EF-4959-B802-2626BE201AE1}" sibTransId="{31A2CD4A-DC47-46A6-9728-3E179BF6DB35}"/>
    <dgm:cxn modelId="{286EFC1D-C157-4C50-B372-D0BCBDA32E01}" type="presOf" srcId="{50B780AF-252B-40B4-9334-19D65A7C5EB7}" destId="{E297C29D-510D-441F-8A8A-282B3F3B63B4}" srcOrd="0" destOrd="0" presId="urn:microsoft.com/office/officeart/2008/layout/LinedList"/>
    <dgm:cxn modelId="{9F2A0B7F-10D5-468E-8E49-214636ED0E64}" srcId="{3E860917-A291-4694-826A-485362A1AAC2}" destId="{D7927CBC-79B2-47C0-B7EC-638E9ECD9046}" srcOrd="4" destOrd="0" parTransId="{67A70935-D23F-4677-B629-C42273AB0B1D}" sibTransId="{FE72D5E0-5752-4C37-BBF4-AE74D47EB987}"/>
    <dgm:cxn modelId="{0C884B8F-D5AC-44BC-B29A-852641CB0057}" srcId="{3E860917-A291-4694-826A-485362A1AAC2}" destId="{74F35226-B5EC-424A-938F-DE8DF4D70D4A}" srcOrd="2" destOrd="0" parTransId="{9E066A2E-5E5C-4458-89D7-1E0AEBE1A5CE}" sibTransId="{647A3A69-8346-46EE-9190-18B12430EF84}"/>
    <dgm:cxn modelId="{9EBCB89B-9DEA-46D2-A8A2-F744500F2E7D}" type="presOf" srcId="{BA63AE7F-247D-419B-9C1A-2501117D4CFF}" destId="{5B6013ED-E01A-4105-BDAE-A6F7D9230EEE}" srcOrd="0" destOrd="0" presId="urn:microsoft.com/office/officeart/2008/layout/LinedList"/>
    <dgm:cxn modelId="{DC6B8C39-8EA7-4D09-B405-55F290237FEE}" srcId="{3E860917-A291-4694-826A-485362A1AAC2}" destId="{BA63AE7F-247D-419B-9C1A-2501117D4CFF}" srcOrd="0" destOrd="0" parTransId="{1CBF44C5-E9E8-4D13-AC99-DF0E60B8B1D2}" sibTransId="{4724A573-6B03-4044-B9A5-EC29AEF15DB9}"/>
    <dgm:cxn modelId="{4F2CACEE-5B34-48B4-BCC6-CA8E1F315A93}" type="presOf" srcId="{D7927CBC-79B2-47C0-B7EC-638E9ECD9046}" destId="{1C053414-DB93-4EAC-A0E2-CAFB2F303491}" srcOrd="0" destOrd="0" presId="urn:microsoft.com/office/officeart/2008/layout/LinedList"/>
    <dgm:cxn modelId="{7D69AF0E-4D4C-4A0D-9EA5-4934E6F8E765}" type="presParOf" srcId="{131DD0E7-31AA-46C8-88D5-D0C0198DE253}" destId="{35A3956B-E067-451B-A674-7A88C8E689B2}" srcOrd="0" destOrd="0" presId="urn:microsoft.com/office/officeart/2008/layout/LinedList"/>
    <dgm:cxn modelId="{38136903-6F0B-4D33-BB79-F4FC82D75D79}" type="presParOf" srcId="{131DD0E7-31AA-46C8-88D5-D0C0198DE253}" destId="{5E03626C-558A-497C-92AF-1BD6A6218DDB}" srcOrd="1" destOrd="0" presId="urn:microsoft.com/office/officeart/2008/layout/LinedList"/>
    <dgm:cxn modelId="{CEEE928A-A586-4474-AD77-A459448AC40C}" type="presParOf" srcId="{5E03626C-558A-497C-92AF-1BD6A6218DDB}" destId="{5B6013ED-E01A-4105-BDAE-A6F7D9230EEE}" srcOrd="0" destOrd="0" presId="urn:microsoft.com/office/officeart/2008/layout/LinedList"/>
    <dgm:cxn modelId="{9B7EBD5E-C015-4151-986D-BBD0D04E68D1}" type="presParOf" srcId="{5E03626C-558A-497C-92AF-1BD6A6218DDB}" destId="{2BBB578C-AFA2-4CCF-B398-8A8E9AA0D8A4}" srcOrd="1" destOrd="0" presId="urn:microsoft.com/office/officeart/2008/layout/LinedList"/>
    <dgm:cxn modelId="{41C87650-9927-4AED-9D52-9ABF5CFF6FB0}" type="presParOf" srcId="{131DD0E7-31AA-46C8-88D5-D0C0198DE253}" destId="{E290946C-5ADF-44DD-A39A-3502C0789280}" srcOrd="2" destOrd="0" presId="urn:microsoft.com/office/officeart/2008/layout/LinedList"/>
    <dgm:cxn modelId="{98D83395-CEBB-47D9-A3D8-5F31151B1EAE}" type="presParOf" srcId="{131DD0E7-31AA-46C8-88D5-D0C0198DE253}" destId="{53421A99-2D54-4AC4-8587-6BFBFA910162}" srcOrd="3" destOrd="0" presId="urn:microsoft.com/office/officeart/2008/layout/LinedList"/>
    <dgm:cxn modelId="{75E64F70-1938-4C65-9F95-254A752D6829}" type="presParOf" srcId="{53421A99-2D54-4AC4-8587-6BFBFA910162}" destId="{E297C29D-510D-441F-8A8A-282B3F3B63B4}" srcOrd="0" destOrd="0" presId="urn:microsoft.com/office/officeart/2008/layout/LinedList"/>
    <dgm:cxn modelId="{04861E52-0D6A-43E0-9209-77BF94FE29A2}" type="presParOf" srcId="{53421A99-2D54-4AC4-8587-6BFBFA910162}" destId="{81226899-A55A-4A69-A86D-D48C0D927A79}" srcOrd="1" destOrd="0" presId="urn:microsoft.com/office/officeart/2008/layout/LinedList"/>
    <dgm:cxn modelId="{FA735966-9CA4-4DE8-A11E-7DC3E41BA7F9}" type="presParOf" srcId="{131DD0E7-31AA-46C8-88D5-D0C0198DE253}" destId="{F76C8874-99AF-42A0-8D6C-B8C319272036}" srcOrd="4" destOrd="0" presId="urn:microsoft.com/office/officeart/2008/layout/LinedList"/>
    <dgm:cxn modelId="{8672718B-5583-4D89-B04D-69CF7B978F0A}" type="presParOf" srcId="{131DD0E7-31AA-46C8-88D5-D0C0198DE253}" destId="{D6FE38E5-41AE-47BA-B7BF-0BE74622F648}" srcOrd="5" destOrd="0" presId="urn:microsoft.com/office/officeart/2008/layout/LinedList"/>
    <dgm:cxn modelId="{CDDEFD25-8AF3-403D-9303-BAF260FBC80A}" type="presParOf" srcId="{D6FE38E5-41AE-47BA-B7BF-0BE74622F648}" destId="{AEBA7812-2F8F-4192-8472-F7D1165ADB90}" srcOrd="0" destOrd="0" presId="urn:microsoft.com/office/officeart/2008/layout/LinedList"/>
    <dgm:cxn modelId="{9BE4D75D-8A42-418B-A1D5-A82C032FA413}" type="presParOf" srcId="{D6FE38E5-41AE-47BA-B7BF-0BE74622F648}" destId="{2048F332-08D4-4510-89B7-9DB5252A696D}" srcOrd="1" destOrd="0" presId="urn:microsoft.com/office/officeart/2008/layout/LinedList"/>
    <dgm:cxn modelId="{6B09DBF0-3818-4C3D-823D-EC934B5BB37B}" type="presParOf" srcId="{131DD0E7-31AA-46C8-88D5-D0C0198DE253}" destId="{ED8FA418-3937-4769-A085-1A505C2EBAA1}" srcOrd="6" destOrd="0" presId="urn:microsoft.com/office/officeart/2008/layout/LinedList"/>
    <dgm:cxn modelId="{224B34DC-C84E-4C69-AE7E-C3F30A35091B}" type="presParOf" srcId="{131DD0E7-31AA-46C8-88D5-D0C0198DE253}" destId="{B5726348-C534-4850-906A-C3CCE14D0755}" srcOrd="7" destOrd="0" presId="urn:microsoft.com/office/officeart/2008/layout/LinedList"/>
    <dgm:cxn modelId="{4AAE31BB-133C-46C0-A534-4F3354C79E13}" type="presParOf" srcId="{B5726348-C534-4850-906A-C3CCE14D0755}" destId="{FD4C3026-08CB-4B74-AAD2-FB1D3C375874}" srcOrd="0" destOrd="0" presId="urn:microsoft.com/office/officeart/2008/layout/LinedList"/>
    <dgm:cxn modelId="{89493C6D-90CA-431D-AC35-C79436DE87F8}" type="presParOf" srcId="{B5726348-C534-4850-906A-C3CCE14D0755}" destId="{20AE1B20-6B94-4FFE-81E5-1CDD1FA749D7}" srcOrd="1" destOrd="0" presId="urn:microsoft.com/office/officeart/2008/layout/LinedList"/>
    <dgm:cxn modelId="{29DDFDF8-8243-434A-A24E-8D93FA808538}" type="presParOf" srcId="{131DD0E7-31AA-46C8-88D5-D0C0198DE253}" destId="{A5021AD6-92B5-4DA7-AAEE-68906D1D7DA6}" srcOrd="8" destOrd="0" presId="urn:microsoft.com/office/officeart/2008/layout/LinedList"/>
    <dgm:cxn modelId="{C1557DE5-A710-4BA6-96F0-97CF1AD55BBB}" type="presParOf" srcId="{131DD0E7-31AA-46C8-88D5-D0C0198DE253}" destId="{9E86760F-43BD-4BB4-9067-BA2874904311}" srcOrd="9" destOrd="0" presId="urn:microsoft.com/office/officeart/2008/layout/LinedList"/>
    <dgm:cxn modelId="{E343205E-E8DE-43F1-9D21-C59F9923D4CA}" type="presParOf" srcId="{9E86760F-43BD-4BB4-9067-BA2874904311}" destId="{1C053414-DB93-4EAC-A0E2-CAFB2F303491}" srcOrd="0" destOrd="0" presId="urn:microsoft.com/office/officeart/2008/layout/LinedList"/>
    <dgm:cxn modelId="{932E9139-644D-4C29-8582-EF17A393BFA3}" type="presParOf" srcId="{9E86760F-43BD-4BB4-9067-BA2874904311}" destId="{5C626DC8-3E68-45F4-9E26-B46EAFB6AD31}" srcOrd="1" destOrd="0" presId="urn:microsoft.com/office/officeart/2008/layout/Lined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F17E67F-7E89-4950-ADCE-4B47756F2EA5}" type="doc">
      <dgm:prSet loTypeId="urn:microsoft.com/office/officeart/2008/layout/LinedList" loCatId="list" qsTypeId="urn:microsoft.com/office/officeart/2005/8/quickstyle/simple1" qsCatId="simple" csTypeId="urn:microsoft.com/office/officeart/2005/8/colors/accent1_2" csCatId="accent1" phldr="1"/>
      <dgm:spPr/>
    </dgm:pt>
    <dgm:pt modelId="{24A81981-9C62-4E5D-B400-C71A77D881A6}">
      <dgm:prSet phldrT="[Text]"/>
      <dgm:spPr/>
      <dgm:t>
        <a:bodyPr/>
        <a:lstStyle/>
        <a:p>
          <a:r>
            <a:rPr lang="en-US" dirty="0" smtClean="0"/>
            <a:t>Machine Automation</a:t>
          </a:r>
          <a:endParaRPr lang="en-US" dirty="0"/>
        </a:p>
      </dgm:t>
    </dgm:pt>
    <dgm:pt modelId="{2492C856-9533-4AEB-8EBB-603026641537}" type="parTrans" cxnId="{BFA8D209-B6D3-48DF-BC61-9A9A8F6B46AB}">
      <dgm:prSet/>
      <dgm:spPr/>
      <dgm:t>
        <a:bodyPr/>
        <a:lstStyle/>
        <a:p>
          <a:endParaRPr lang="en-US"/>
        </a:p>
      </dgm:t>
    </dgm:pt>
    <dgm:pt modelId="{DA668B81-8438-4EAD-8A44-D26AB040941A}" type="sibTrans" cxnId="{BFA8D209-B6D3-48DF-BC61-9A9A8F6B46AB}">
      <dgm:prSet/>
      <dgm:spPr/>
      <dgm:t>
        <a:bodyPr/>
        <a:lstStyle/>
        <a:p>
          <a:endParaRPr lang="en-US"/>
        </a:p>
      </dgm:t>
    </dgm:pt>
    <dgm:pt modelId="{7E90F052-39B6-4276-B20F-51AEEAC39AD8}">
      <dgm:prSet phldrT="[Text]"/>
      <dgm:spPr/>
      <dgm:t>
        <a:bodyPr/>
        <a:lstStyle/>
        <a:p>
          <a:r>
            <a:rPr lang="en-US" dirty="0" smtClean="0"/>
            <a:t>E2E Product Lifecycle Management</a:t>
          </a:r>
          <a:endParaRPr lang="en-US" dirty="0"/>
        </a:p>
      </dgm:t>
    </dgm:pt>
    <dgm:pt modelId="{F1CECD23-69BA-4195-8AA9-AE7EE6AF6B8F}" type="parTrans" cxnId="{F1A7D8AA-77EC-463D-9513-DBD1CF89642A}">
      <dgm:prSet/>
      <dgm:spPr/>
      <dgm:t>
        <a:bodyPr/>
        <a:lstStyle/>
        <a:p>
          <a:endParaRPr lang="en-US"/>
        </a:p>
      </dgm:t>
    </dgm:pt>
    <dgm:pt modelId="{8E9FA14E-7F97-4558-A8CD-4183F8C0103F}" type="sibTrans" cxnId="{F1A7D8AA-77EC-463D-9513-DBD1CF89642A}">
      <dgm:prSet/>
      <dgm:spPr/>
      <dgm:t>
        <a:bodyPr/>
        <a:lstStyle/>
        <a:p>
          <a:endParaRPr lang="en-US"/>
        </a:p>
      </dgm:t>
    </dgm:pt>
    <dgm:pt modelId="{A7208004-F9A5-4111-9D94-6D00ED067B4F}">
      <dgm:prSet phldrT="[Text]"/>
      <dgm:spPr/>
      <dgm:t>
        <a:bodyPr/>
        <a:lstStyle/>
        <a:p>
          <a:r>
            <a:rPr lang="en-US" dirty="0" smtClean="0"/>
            <a:t>Smart Building Management</a:t>
          </a:r>
        </a:p>
      </dgm:t>
    </dgm:pt>
    <dgm:pt modelId="{DB44AF7E-9315-44A1-88EF-55D0C98C7A0C}" type="parTrans" cxnId="{317D73D4-C35A-4CA8-A147-CED0B0B96969}">
      <dgm:prSet/>
      <dgm:spPr/>
      <dgm:t>
        <a:bodyPr/>
        <a:lstStyle/>
        <a:p>
          <a:endParaRPr lang="en-US"/>
        </a:p>
      </dgm:t>
    </dgm:pt>
    <dgm:pt modelId="{1603798E-CD89-4A34-8318-EC7673DDF3AC}" type="sibTrans" cxnId="{317D73D4-C35A-4CA8-A147-CED0B0B96969}">
      <dgm:prSet/>
      <dgm:spPr/>
      <dgm:t>
        <a:bodyPr/>
        <a:lstStyle/>
        <a:p>
          <a:endParaRPr lang="en-US"/>
        </a:p>
      </dgm:t>
    </dgm:pt>
    <dgm:pt modelId="{1D0147CA-C5AF-4FA3-BD81-CCCCA2B0DF72}">
      <dgm:prSet phldrT="[Text]"/>
      <dgm:spPr/>
      <dgm:t>
        <a:bodyPr/>
        <a:lstStyle/>
        <a:p>
          <a:r>
            <a:rPr lang="en-US" dirty="0" smtClean="0"/>
            <a:t>Energy Optimization</a:t>
          </a:r>
        </a:p>
      </dgm:t>
    </dgm:pt>
    <dgm:pt modelId="{6C84EA82-FE66-43A6-A6E6-163BE31A59A8}" type="parTrans" cxnId="{E0BDB690-A6B1-47A8-A62F-5A0D4BEE5742}">
      <dgm:prSet/>
      <dgm:spPr/>
      <dgm:t>
        <a:bodyPr/>
        <a:lstStyle/>
        <a:p>
          <a:endParaRPr lang="en-US"/>
        </a:p>
      </dgm:t>
    </dgm:pt>
    <dgm:pt modelId="{664BFF59-4AC9-4A77-9D99-9035C104AF2C}" type="sibTrans" cxnId="{E0BDB690-A6B1-47A8-A62F-5A0D4BEE5742}">
      <dgm:prSet/>
      <dgm:spPr/>
      <dgm:t>
        <a:bodyPr/>
        <a:lstStyle/>
        <a:p>
          <a:endParaRPr lang="en-US"/>
        </a:p>
      </dgm:t>
    </dgm:pt>
    <dgm:pt modelId="{33C86E1A-64F2-4E54-B261-CDCB9011CB01}">
      <dgm:prSet phldrT="[Text]"/>
      <dgm:spPr/>
      <dgm:t>
        <a:bodyPr/>
        <a:lstStyle/>
        <a:p>
          <a:r>
            <a:rPr lang="en-US" dirty="0" smtClean="0"/>
            <a:t>Connected Logistics</a:t>
          </a:r>
        </a:p>
      </dgm:t>
    </dgm:pt>
    <dgm:pt modelId="{C5018308-13A5-4FE1-9ED8-2C0267886C4E}" type="parTrans" cxnId="{05AB53D7-96F2-433E-BEA9-4C539631A004}">
      <dgm:prSet/>
      <dgm:spPr/>
      <dgm:t>
        <a:bodyPr/>
        <a:lstStyle/>
        <a:p>
          <a:endParaRPr lang="en-US"/>
        </a:p>
      </dgm:t>
    </dgm:pt>
    <dgm:pt modelId="{94710C39-EC89-47D4-B8A1-9E99D6F88AD8}" type="sibTrans" cxnId="{05AB53D7-96F2-433E-BEA9-4C539631A004}">
      <dgm:prSet/>
      <dgm:spPr/>
      <dgm:t>
        <a:bodyPr/>
        <a:lstStyle/>
        <a:p>
          <a:endParaRPr lang="en-US"/>
        </a:p>
      </dgm:t>
    </dgm:pt>
    <dgm:pt modelId="{3BD8EAE0-FAD0-441B-9609-DCEF1E01EE2A}" type="pres">
      <dgm:prSet presAssocID="{BF17E67F-7E89-4950-ADCE-4B47756F2EA5}" presName="vert0" presStyleCnt="0">
        <dgm:presLayoutVars>
          <dgm:dir/>
          <dgm:animOne val="branch"/>
          <dgm:animLvl val="lvl"/>
        </dgm:presLayoutVars>
      </dgm:prSet>
      <dgm:spPr/>
    </dgm:pt>
    <dgm:pt modelId="{E090DAE7-EDB8-4B53-8CF9-2FCA8FE9B5DC}" type="pres">
      <dgm:prSet presAssocID="{24A81981-9C62-4E5D-B400-C71A77D881A6}" presName="thickLine" presStyleLbl="alignNode1" presStyleIdx="0" presStyleCnt="5"/>
      <dgm:spPr/>
      <dgm:t>
        <a:bodyPr/>
        <a:lstStyle/>
        <a:p>
          <a:endParaRPr lang="en-US"/>
        </a:p>
      </dgm:t>
    </dgm:pt>
    <dgm:pt modelId="{FF6B5C01-44E5-4921-BFD4-CB78BC279629}" type="pres">
      <dgm:prSet presAssocID="{24A81981-9C62-4E5D-B400-C71A77D881A6}" presName="horz1" presStyleCnt="0"/>
      <dgm:spPr/>
    </dgm:pt>
    <dgm:pt modelId="{081B0E22-E958-4DB7-93A2-EDB2372130A1}" type="pres">
      <dgm:prSet presAssocID="{24A81981-9C62-4E5D-B400-C71A77D881A6}" presName="tx1" presStyleLbl="revTx" presStyleIdx="0" presStyleCnt="5"/>
      <dgm:spPr/>
      <dgm:t>
        <a:bodyPr/>
        <a:lstStyle/>
        <a:p>
          <a:endParaRPr lang="en-US"/>
        </a:p>
      </dgm:t>
    </dgm:pt>
    <dgm:pt modelId="{D08DCB18-6C07-403C-BF26-1F86CF854EEB}" type="pres">
      <dgm:prSet presAssocID="{24A81981-9C62-4E5D-B400-C71A77D881A6}" presName="vert1" presStyleCnt="0"/>
      <dgm:spPr/>
    </dgm:pt>
    <dgm:pt modelId="{4C9E46E8-5EFD-427E-9D2D-6FB607C2B857}" type="pres">
      <dgm:prSet presAssocID="{7E90F052-39B6-4276-B20F-51AEEAC39AD8}" presName="thickLine" presStyleLbl="alignNode1" presStyleIdx="1" presStyleCnt="5"/>
      <dgm:spPr/>
    </dgm:pt>
    <dgm:pt modelId="{25F83FF6-961C-40CC-9CEF-ED6709CD94BA}" type="pres">
      <dgm:prSet presAssocID="{7E90F052-39B6-4276-B20F-51AEEAC39AD8}" presName="horz1" presStyleCnt="0"/>
      <dgm:spPr/>
    </dgm:pt>
    <dgm:pt modelId="{35B53868-35C1-4F70-B38A-3560547E1664}" type="pres">
      <dgm:prSet presAssocID="{7E90F052-39B6-4276-B20F-51AEEAC39AD8}" presName="tx1" presStyleLbl="revTx" presStyleIdx="1" presStyleCnt="5"/>
      <dgm:spPr/>
      <dgm:t>
        <a:bodyPr/>
        <a:lstStyle/>
        <a:p>
          <a:endParaRPr lang="en-US"/>
        </a:p>
      </dgm:t>
    </dgm:pt>
    <dgm:pt modelId="{79787E91-BFAE-4634-ABBE-4573467212AC}" type="pres">
      <dgm:prSet presAssocID="{7E90F052-39B6-4276-B20F-51AEEAC39AD8}" presName="vert1" presStyleCnt="0"/>
      <dgm:spPr/>
    </dgm:pt>
    <dgm:pt modelId="{364A9B98-BC82-4B37-B086-084CE0650736}" type="pres">
      <dgm:prSet presAssocID="{A7208004-F9A5-4111-9D94-6D00ED067B4F}" presName="thickLine" presStyleLbl="alignNode1" presStyleIdx="2" presStyleCnt="5"/>
      <dgm:spPr/>
    </dgm:pt>
    <dgm:pt modelId="{A62FF698-6076-4737-8A1E-3CD72D105FD5}" type="pres">
      <dgm:prSet presAssocID="{A7208004-F9A5-4111-9D94-6D00ED067B4F}" presName="horz1" presStyleCnt="0"/>
      <dgm:spPr/>
    </dgm:pt>
    <dgm:pt modelId="{CE6801B0-53D8-469D-ADC4-857B1E09DCE0}" type="pres">
      <dgm:prSet presAssocID="{A7208004-F9A5-4111-9D94-6D00ED067B4F}" presName="tx1" presStyleLbl="revTx" presStyleIdx="2" presStyleCnt="5"/>
      <dgm:spPr/>
      <dgm:t>
        <a:bodyPr/>
        <a:lstStyle/>
        <a:p>
          <a:endParaRPr lang="en-US"/>
        </a:p>
      </dgm:t>
    </dgm:pt>
    <dgm:pt modelId="{D61696E8-959D-4789-90CF-569D6433D671}" type="pres">
      <dgm:prSet presAssocID="{A7208004-F9A5-4111-9D94-6D00ED067B4F}" presName="vert1" presStyleCnt="0"/>
      <dgm:spPr/>
    </dgm:pt>
    <dgm:pt modelId="{79053E1C-0DAF-4BE2-A7C0-9DC43B9E58BD}" type="pres">
      <dgm:prSet presAssocID="{1D0147CA-C5AF-4FA3-BD81-CCCCA2B0DF72}" presName="thickLine" presStyleLbl="alignNode1" presStyleIdx="3" presStyleCnt="5"/>
      <dgm:spPr/>
    </dgm:pt>
    <dgm:pt modelId="{058C42F1-A510-48DF-8238-72D33C24383A}" type="pres">
      <dgm:prSet presAssocID="{1D0147CA-C5AF-4FA3-BD81-CCCCA2B0DF72}" presName="horz1" presStyleCnt="0"/>
      <dgm:spPr/>
    </dgm:pt>
    <dgm:pt modelId="{CE2A600A-9EAB-435F-9568-6E41671C4248}" type="pres">
      <dgm:prSet presAssocID="{1D0147CA-C5AF-4FA3-BD81-CCCCA2B0DF72}" presName="tx1" presStyleLbl="revTx" presStyleIdx="3" presStyleCnt="5"/>
      <dgm:spPr/>
      <dgm:t>
        <a:bodyPr/>
        <a:lstStyle/>
        <a:p>
          <a:endParaRPr lang="en-US"/>
        </a:p>
      </dgm:t>
    </dgm:pt>
    <dgm:pt modelId="{08AE439B-D31F-4CA8-BD31-FA8C82AE109B}" type="pres">
      <dgm:prSet presAssocID="{1D0147CA-C5AF-4FA3-BD81-CCCCA2B0DF72}" presName="vert1" presStyleCnt="0"/>
      <dgm:spPr/>
    </dgm:pt>
    <dgm:pt modelId="{B5F26B1C-E240-4C59-B291-1F7695249860}" type="pres">
      <dgm:prSet presAssocID="{33C86E1A-64F2-4E54-B261-CDCB9011CB01}" presName="thickLine" presStyleLbl="alignNode1" presStyleIdx="4" presStyleCnt="5"/>
      <dgm:spPr/>
    </dgm:pt>
    <dgm:pt modelId="{479FE6F9-56C9-45BB-AD20-D6053ADEA25F}" type="pres">
      <dgm:prSet presAssocID="{33C86E1A-64F2-4E54-B261-CDCB9011CB01}" presName="horz1" presStyleCnt="0"/>
      <dgm:spPr/>
    </dgm:pt>
    <dgm:pt modelId="{ED9294A4-FEEA-4DFC-AEC9-B45377CF75A4}" type="pres">
      <dgm:prSet presAssocID="{33C86E1A-64F2-4E54-B261-CDCB9011CB01}" presName="tx1" presStyleLbl="revTx" presStyleIdx="4" presStyleCnt="5"/>
      <dgm:spPr/>
      <dgm:t>
        <a:bodyPr/>
        <a:lstStyle/>
        <a:p>
          <a:endParaRPr lang="en-US"/>
        </a:p>
      </dgm:t>
    </dgm:pt>
    <dgm:pt modelId="{DB8E4729-1757-4829-B4D0-9305868B47A9}" type="pres">
      <dgm:prSet presAssocID="{33C86E1A-64F2-4E54-B261-CDCB9011CB01}" presName="vert1" presStyleCnt="0"/>
      <dgm:spPr/>
    </dgm:pt>
  </dgm:ptLst>
  <dgm:cxnLst>
    <dgm:cxn modelId="{317D73D4-C35A-4CA8-A147-CED0B0B96969}" srcId="{BF17E67F-7E89-4950-ADCE-4B47756F2EA5}" destId="{A7208004-F9A5-4111-9D94-6D00ED067B4F}" srcOrd="2" destOrd="0" parTransId="{DB44AF7E-9315-44A1-88EF-55D0C98C7A0C}" sibTransId="{1603798E-CD89-4A34-8318-EC7673DDF3AC}"/>
    <dgm:cxn modelId="{05AB53D7-96F2-433E-BEA9-4C539631A004}" srcId="{BF17E67F-7E89-4950-ADCE-4B47756F2EA5}" destId="{33C86E1A-64F2-4E54-B261-CDCB9011CB01}" srcOrd="4" destOrd="0" parTransId="{C5018308-13A5-4FE1-9ED8-2C0267886C4E}" sibTransId="{94710C39-EC89-47D4-B8A1-9E99D6F88AD8}"/>
    <dgm:cxn modelId="{BCBC1248-DF2F-463A-92F2-718529A10F14}" type="presOf" srcId="{33C86E1A-64F2-4E54-B261-CDCB9011CB01}" destId="{ED9294A4-FEEA-4DFC-AEC9-B45377CF75A4}" srcOrd="0" destOrd="0" presId="urn:microsoft.com/office/officeart/2008/layout/LinedList"/>
    <dgm:cxn modelId="{BFA8D209-B6D3-48DF-BC61-9A9A8F6B46AB}" srcId="{BF17E67F-7E89-4950-ADCE-4B47756F2EA5}" destId="{24A81981-9C62-4E5D-B400-C71A77D881A6}" srcOrd="0" destOrd="0" parTransId="{2492C856-9533-4AEB-8EBB-603026641537}" sibTransId="{DA668B81-8438-4EAD-8A44-D26AB040941A}"/>
    <dgm:cxn modelId="{913C6195-9E39-42F9-920A-A46A0CA214A2}" type="presOf" srcId="{24A81981-9C62-4E5D-B400-C71A77D881A6}" destId="{081B0E22-E958-4DB7-93A2-EDB2372130A1}" srcOrd="0" destOrd="0" presId="urn:microsoft.com/office/officeart/2008/layout/LinedList"/>
    <dgm:cxn modelId="{8428245A-84FF-4890-B4F4-3B9DCE130B07}" type="presOf" srcId="{BF17E67F-7E89-4950-ADCE-4B47756F2EA5}" destId="{3BD8EAE0-FAD0-441B-9609-DCEF1E01EE2A}" srcOrd="0" destOrd="0" presId="urn:microsoft.com/office/officeart/2008/layout/LinedList"/>
    <dgm:cxn modelId="{F1A7D8AA-77EC-463D-9513-DBD1CF89642A}" srcId="{BF17E67F-7E89-4950-ADCE-4B47756F2EA5}" destId="{7E90F052-39B6-4276-B20F-51AEEAC39AD8}" srcOrd="1" destOrd="0" parTransId="{F1CECD23-69BA-4195-8AA9-AE7EE6AF6B8F}" sibTransId="{8E9FA14E-7F97-4558-A8CD-4183F8C0103F}"/>
    <dgm:cxn modelId="{7FBB6212-D7F5-426D-96EE-E4250B95F5B6}" type="presOf" srcId="{7E90F052-39B6-4276-B20F-51AEEAC39AD8}" destId="{35B53868-35C1-4F70-B38A-3560547E1664}" srcOrd="0" destOrd="0" presId="urn:microsoft.com/office/officeart/2008/layout/LinedList"/>
    <dgm:cxn modelId="{88BCDDCF-A93D-49D7-BA40-BE5F09E944C2}" type="presOf" srcId="{A7208004-F9A5-4111-9D94-6D00ED067B4F}" destId="{CE6801B0-53D8-469D-ADC4-857B1E09DCE0}" srcOrd="0" destOrd="0" presId="urn:microsoft.com/office/officeart/2008/layout/LinedList"/>
    <dgm:cxn modelId="{1791CFDE-A773-4B63-88C3-3FF40AB0A0ED}" type="presOf" srcId="{1D0147CA-C5AF-4FA3-BD81-CCCCA2B0DF72}" destId="{CE2A600A-9EAB-435F-9568-6E41671C4248}" srcOrd="0" destOrd="0" presId="urn:microsoft.com/office/officeart/2008/layout/LinedList"/>
    <dgm:cxn modelId="{E0BDB690-A6B1-47A8-A62F-5A0D4BEE5742}" srcId="{BF17E67F-7E89-4950-ADCE-4B47756F2EA5}" destId="{1D0147CA-C5AF-4FA3-BD81-CCCCA2B0DF72}" srcOrd="3" destOrd="0" parTransId="{6C84EA82-FE66-43A6-A6E6-163BE31A59A8}" sibTransId="{664BFF59-4AC9-4A77-9D99-9035C104AF2C}"/>
    <dgm:cxn modelId="{CC4E03D3-6C87-4544-BF0E-83C772C25304}" type="presParOf" srcId="{3BD8EAE0-FAD0-441B-9609-DCEF1E01EE2A}" destId="{E090DAE7-EDB8-4B53-8CF9-2FCA8FE9B5DC}" srcOrd="0" destOrd="0" presId="urn:microsoft.com/office/officeart/2008/layout/LinedList"/>
    <dgm:cxn modelId="{5D4DA88F-F034-4243-8372-39743B021645}" type="presParOf" srcId="{3BD8EAE0-FAD0-441B-9609-DCEF1E01EE2A}" destId="{FF6B5C01-44E5-4921-BFD4-CB78BC279629}" srcOrd="1" destOrd="0" presId="urn:microsoft.com/office/officeart/2008/layout/LinedList"/>
    <dgm:cxn modelId="{9706BC39-2941-41A1-A24E-D4574BE4DA1F}" type="presParOf" srcId="{FF6B5C01-44E5-4921-BFD4-CB78BC279629}" destId="{081B0E22-E958-4DB7-93A2-EDB2372130A1}" srcOrd="0" destOrd="0" presId="urn:microsoft.com/office/officeart/2008/layout/LinedList"/>
    <dgm:cxn modelId="{D5E1D37E-2BA3-4FF6-8289-AFDDE42D9406}" type="presParOf" srcId="{FF6B5C01-44E5-4921-BFD4-CB78BC279629}" destId="{D08DCB18-6C07-403C-BF26-1F86CF854EEB}" srcOrd="1" destOrd="0" presId="urn:microsoft.com/office/officeart/2008/layout/LinedList"/>
    <dgm:cxn modelId="{470C3364-5F4E-401E-A524-7CBA175E4917}" type="presParOf" srcId="{3BD8EAE0-FAD0-441B-9609-DCEF1E01EE2A}" destId="{4C9E46E8-5EFD-427E-9D2D-6FB607C2B857}" srcOrd="2" destOrd="0" presId="urn:microsoft.com/office/officeart/2008/layout/LinedList"/>
    <dgm:cxn modelId="{A544B81D-C828-4368-AC39-CC2E29335E65}" type="presParOf" srcId="{3BD8EAE0-FAD0-441B-9609-DCEF1E01EE2A}" destId="{25F83FF6-961C-40CC-9CEF-ED6709CD94BA}" srcOrd="3" destOrd="0" presId="urn:microsoft.com/office/officeart/2008/layout/LinedList"/>
    <dgm:cxn modelId="{89D0A5AF-5F0B-45C6-AA8A-8BC9C291BC34}" type="presParOf" srcId="{25F83FF6-961C-40CC-9CEF-ED6709CD94BA}" destId="{35B53868-35C1-4F70-B38A-3560547E1664}" srcOrd="0" destOrd="0" presId="urn:microsoft.com/office/officeart/2008/layout/LinedList"/>
    <dgm:cxn modelId="{21E9389F-2567-422C-BE87-8A56C7D13605}" type="presParOf" srcId="{25F83FF6-961C-40CC-9CEF-ED6709CD94BA}" destId="{79787E91-BFAE-4634-ABBE-4573467212AC}" srcOrd="1" destOrd="0" presId="urn:microsoft.com/office/officeart/2008/layout/LinedList"/>
    <dgm:cxn modelId="{8334B23F-6251-4341-8E9B-9FD53492BFFE}" type="presParOf" srcId="{3BD8EAE0-FAD0-441B-9609-DCEF1E01EE2A}" destId="{364A9B98-BC82-4B37-B086-084CE0650736}" srcOrd="4" destOrd="0" presId="urn:microsoft.com/office/officeart/2008/layout/LinedList"/>
    <dgm:cxn modelId="{9F938161-B628-4551-A3E4-61035933735D}" type="presParOf" srcId="{3BD8EAE0-FAD0-441B-9609-DCEF1E01EE2A}" destId="{A62FF698-6076-4737-8A1E-3CD72D105FD5}" srcOrd="5" destOrd="0" presId="urn:microsoft.com/office/officeart/2008/layout/LinedList"/>
    <dgm:cxn modelId="{77AB7936-CFA3-4086-B1E7-38781D9FD478}" type="presParOf" srcId="{A62FF698-6076-4737-8A1E-3CD72D105FD5}" destId="{CE6801B0-53D8-469D-ADC4-857B1E09DCE0}" srcOrd="0" destOrd="0" presId="urn:microsoft.com/office/officeart/2008/layout/LinedList"/>
    <dgm:cxn modelId="{B60F226E-B6D8-4369-87DB-A7B885A4A1D8}" type="presParOf" srcId="{A62FF698-6076-4737-8A1E-3CD72D105FD5}" destId="{D61696E8-959D-4789-90CF-569D6433D671}" srcOrd="1" destOrd="0" presId="urn:microsoft.com/office/officeart/2008/layout/LinedList"/>
    <dgm:cxn modelId="{088B0F00-2AB4-4832-A613-98F9C15410D2}" type="presParOf" srcId="{3BD8EAE0-FAD0-441B-9609-DCEF1E01EE2A}" destId="{79053E1C-0DAF-4BE2-A7C0-9DC43B9E58BD}" srcOrd="6" destOrd="0" presId="urn:microsoft.com/office/officeart/2008/layout/LinedList"/>
    <dgm:cxn modelId="{4A997908-6B68-4190-8BAA-F3790AFD3A88}" type="presParOf" srcId="{3BD8EAE0-FAD0-441B-9609-DCEF1E01EE2A}" destId="{058C42F1-A510-48DF-8238-72D33C24383A}" srcOrd="7" destOrd="0" presId="urn:microsoft.com/office/officeart/2008/layout/LinedList"/>
    <dgm:cxn modelId="{F1A47F42-9B41-4D9F-AD2F-B7D50478D89C}" type="presParOf" srcId="{058C42F1-A510-48DF-8238-72D33C24383A}" destId="{CE2A600A-9EAB-435F-9568-6E41671C4248}" srcOrd="0" destOrd="0" presId="urn:microsoft.com/office/officeart/2008/layout/LinedList"/>
    <dgm:cxn modelId="{E3663F72-EC02-4BDD-9079-F7AD9A2BEEFB}" type="presParOf" srcId="{058C42F1-A510-48DF-8238-72D33C24383A}" destId="{08AE439B-D31F-4CA8-BD31-FA8C82AE109B}" srcOrd="1" destOrd="0" presId="urn:microsoft.com/office/officeart/2008/layout/LinedList"/>
    <dgm:cxn modelId="{EE20EF42-8095-499D-9362-94B9F2C8D041}" type="presParOf" srcId="{3BD8EAE0-FAD0-441B-9609-DCEF1E01EE2A}" destId="{B5F26B1C-E240-4C59-B291-1F7695249860}" srcOrd="8" destOrd="0" presId="urn:microsoft.com/office/officeart/2008/layout/LinedList"/>
    <dgm:cxn modelId="{FCC37727-2B67-4EE1-BC86-296D2084212B}" type="presParOf" srcId="{3BD8EAE0-FAD0-441B-9609-DCEF1E01EE2A}" destId="{479FE6F9-56C9-45BB-AD20-D6053ADEA25F}" srcOrd="9" destOrd="0" presId="urn:microsoft.com/office/officeart/2008/layout/LinedList"/>
    <dgm:cxn modelId="{D401A6DE-B400-49E1-AE50-F8F7C20C0E88}" type="presParOf" srcId="{479FE6F9-56C9-45BB-AD20-D6053ADEA25F}" destId="{ED9294A4-FEEA-4DFC-AEC9-B45377CF75A4}" srcOrd="0" destOrd="0" presId="urn:microsoft.com/office/officeart/2008/layout/LinedList"/>
    <dgm:cxn modelId="{75CDE13C-FE24-4624-8814-3C74CE8E7BD8}" type="presParOf" srcId="{479FE6F9-56C9-45BB-AD20-D6053ADEA25F}" destId="{DB8E4729-1757-4829-B4D0-9305868B47A9}" srcOrd="1" destOrd="0" presId="urn:microsoft.com/office/officeart/2008/layout/LinedList"/>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8433C68-FDB6-4128-AC60-0B2F27028325}"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38BE4AC7-6351-4C7A-BE8E-EAC0CDBAEA26}">
      <dgm:prSet phldrT="[Text]"/>
      <dgm:spPr/>
      <dgm:t>
        <a:bodyPr/>
        <a:lstStyle/>
        <a:p>
          <a:r>
            <a:rPr lang="en-US" dirty="0" smtClean="0"/>
            <a:t>Digital Parts and Equipment Sourcing</a:t>
          </a:r>
          <a:endParaRPr lang="en-US" dirty="0"/>
        </a:p>
      </dgm:t>
    </dgm:pt>
    <dgm:pt modelId="{C10189D2-3324-40B6-8967-631AE79BF0F3}" type="parTrans" cxnId="{60D5B257-192C-4807-BC16-314D53EBCE07}">
      <dgm:prSet/>
      <dgm:spPr/>
      <dgm:t>
        <a:bodyPr/>
        <a:lstStyle/>
        <a:p>
          <a:endParaRPr lang="en-US"/>
        </a:p>
      </dgm:t>
    </dgm:pt>
    <dgm:pt modelId="{78542428-5107-4382-BFB1-B323334294F1}" type="sibTrans" cxnId="{60D5B257-192C-4807-BC16-314D53EBCE07}">
      <dgm:prSet/>
      <dgm:spPr/>
      <dgm:t>
        <a:bodyPr/>
        <a:lstStyle/>
        <a:p>
          <a:endParaRPr lang="en-US"/>
        </a:p>
      </dgm:t>
    </dgm:pt>
    <dgm:pt modelId="{9F44A5C7-85F4-4E20-812F-3925472CF3C3}">
      <dgm:prSet phldrT="[Text]"/>
      <dgm:spPr/>
      <dgm:t>
        <a:bodyPr/>
        <a:lstStyle/>
        <a:p>
          <a:r>
            <a:rPr lang="en-US" dirty="0" smtClean="0"/>
            <a:t>Smart Warehousing and Logistics</a:t>
          </a:r>
          <a:endParaRPr lang="en-US" dirty="0"/>
        </a:p>
      </dgm:t>
    </dgm:pt>
    <dgm:pt modelId="{193C3FBB-12D5-46C1-AA36-921872CF32EE}" type="sibTrans" cxnId="{FA0E83A8-E99E-4345-9B00-8D96980E1035}">
      <dgm:prSet/>
      <dgm:spPr/>
      <dgm:t>
        <a:bodyPr/>
        <a:lstStyle/>
        <a:p>
          <a:endParaRPr lang="en-US"/>
        </a:p>
      </dgm:t>
    </dgm:pt>
    <dgm:pt modelId="{4A77B7E6-2025-4699-B8FB-0173996B0D4A}" type="parTrans" cxnId="{FA0E83A8-E99E-4345-9B00-8D96980E1035}">
      <dgm:prSet/>
      <dgm:spPr/>
      <dgm:t>
        <a:bodyPr/>
        <a:lstStyle/>
        <a:p>
          <a:endParaRPr lang="en-US"/>
        </a:p>
      </dgm:t>
    </dgm:pt>
    <dgm:pt modelId="{9623476C-75E9-42AD-95D6-96596EA23154}">
      <dgm:prSet phldrT="[Text]"/>
      <dgm:spPr/>
      <dgm:t>
        <a:bodyPr/>
        <a:lstStyle/>
        <a:p>
          <a:r>
            <a:rPr lang="en-US" dirty="0" smtClean="0"/>
            <a:t>Visibility into Supply Chain </a:t>
          </a:r>
          <a:endParaRPr lang="en-US" dirty="0"/>
        </a:p>
      </dgm:t>
    </dgm:pt>
    <dgm:pt modelId="{FE28018A-9A45-462A-8449-76E2D98F2BDD}" type="sibTrans" cxnId="{A44448C4-FE02-4C88-BAF8-0C919BFD835B}">
      <dgm:prSet/>
      <dgm:spPr/>
      <dgm:t>
        <a:bodyPr/>
        <a:lstStyle/>
        <a:p>
          <a:endParaRPr lang="en-US"/>
        </a:p>
      </dgm:t>
    </dgm:pt>
    <dgm:pt modelId="{FBC18F32-F84B-455C-9EF1-2BEB34E7ECD0}" type="parTrans" cxnId="{A44448C4-FE02-4C88-BAF8-0C919BFD835B}">
      <dgm:prSet/>
      <dgm:spPr/>
      <dgm:t>
        <a:bodyPr/>
        <a:lstStyle/>
        <a:p>
          <a:endParaRPr lang="en-US"/>
        </a:p>
      </dgm:t>
    </dgm:pt>
    <dgm:pt modelId="{E052BAA2-7AA4-4D1F-9299-730BADA344E2}">
      <dgm:prSet phldrT="[Text]"/>
      <dgm:spPr/>
      <dgm:t>
        <a:bodyPr/>
        <a:lstStyle/>
        <a:p>
          <a:r>
            <a:rPr lang="en-US" dirty="0" smtClean="0"/>
            <a:t>Integrated E2E Planning and Execution</a:t>
          </a:r>
          <a:endParaRPr lang="en-US" dirty="0"/>
        </a:p>
      </dgm:t>
    </dgm:pt>
    <dgm:pt modelId="{5A227071-8867-454C-97DB-4845E318779C}" type="sibTrans" cxnId="{0B736612-76B2-44C6-8B12-3D0871E63919}">
      <dgm:prSet/>
      <dgm:spPr/>
      <dgm:t>
        <a:bodyPr/>
        <a:lstStyle/>
        <a:p>
          <a:endParaRPr lang="en-US"/>
        </a:p>
      </dgm:t>
    </dgm:pt>
    <dgm:pt modelId="{655620E6-BB43-45FB-A5C5-CBF20E64DE09}" type="parTrans" cxnId="{0B736612-76B2-44C6-8B12-3D0871E63919}">
      <dgm:prSet/>
      <dgm:spPr/>
      <dgm:t>
        <a:bodyPr/>
        <a:lstStyle/>
        <a:p>
          <a:endParaRPr lang="en-US"/>
        </a:p>
      </dgm:t>
    </dgm:pt>
    <dgm:pt modelId="{14F5B57A-EF5E-4784-BF54-D7A1BA07CAEF}">
      <dgm:prSet phldrT="[Text]"/>
      <dgm:spPr/>
      <dgm:t>
        <a:bodyPr/>
        <a:lstStyle/>
        <a:p>
          <a:r>
            <a:rPr lang="en-US" smtClean="0">
              <a:solidFill>
                <a:prstClr val="white"/>
              </a:solidFill>
            </a:rPr>
            <a:t>Intrinsic E2E Security</a:t>
          </a:r>
          <a:endParaRPr lang="en-US" dirty="0"/>
        </a:p>
      </dgm:t>
    </dgm:pt>
    <dgm:pt modelId="{F253959F-0147-47DC-89AD-9E9F9AAED6C3}" type="parTrans" cxnId="{B6CFA264-4451-4C50-A9C5-D73AD49BAAA5}">
      <dgm:prSet/>
      <dgm:spPr/>
    </dgm:pt>
    <dgm:pt modelId="{3AB7B028-6F25-4F50-AFF4-AD5E6DD58BDD}" type="sibTrans" cxnId="{B6CFA264-4451-4C50-A9C5-D73AD49BAAA5}">
      <dgm:prSet/>
      <dgm:spPr/>
    </dgm:pt>
    <dgm:pt modelId="{937C84C5-9F62-4757-A578-A343F8000D62}" type="pres">
      <dgm:prSet presAssocID="{08433C68-FDB6-4128-AC60-0B2F27028325}" presName="vert0" presStyleCnt="0">
        <dgm:presLayoutVars>
          <dgm:dir/>
          <dgm:animOne val="branch"/>
          <dgm:animLvl val="lvl"/>
        </dgm:presLayoutVars>
      </dgm:prSet>
      <dgm:spPr/>
      <dgm:t>
        <a:bodyPr/>
        <a:lstStyle/>
        <a:p>
          <a:endParaRPr lang="en-US"/>
        </a:p>
      </dgm:t>
    </dgm:pt>
    <dgm:pt modelId="{92E41191-9BC9-4A0C-9731-11DB480BED74}" type="pres">
      <dgm:prSet presAssocID="{E052BAA2-7AA4-4D1F-9299-730BADA344E2}" presName="thickLine" presStyleLbl="alignNode1" presStyleIdx="0" presStyleCnt="5"/>
      <dgm:spPr/>
      <dgm:t>
        <a:bodyPr/>
        <a:lstStyle/>
        <a:p>
          <a:endParaRPr lang="en-US"/>
        </a:p>
      </dgm:t>
    </dgm:pt>
    <dgm:pt modelId="{ACD838A5-2111-4E9F-B55F-D6246CC137E8}" type="pres">
      <dgm:prSet presAssocID="{E052BAA2-7AA4-4D1F-9299-730BADA344E2}" presName="horz1" presStyleCnt="0"/>
      <dgm:spPr/>
      <dgm:t>
        <a:bodyPr/>
        <a:lstStyle/>
        <a:p>
          <a:endParaRPr lang="en-US"/>
        </a:p>
      </dgm:t>
    </dgm:pt>
    <dgm:pt modelId="{DFE315E2-AB03-4E61-850F-B95C88E9089D}" type="pres">
      <dgm:prSet presAssocID="{E052BAA2-7AA4-4D1F-9299-730BADA344E2}" presName="tx1" presStyleLbl="revTx" presStyleIdx="0" presStyleCnt="5"/>
      <dgm:spPr/>
      <dgm:t>
        <a:bodyPr/>
        <a:lstStyle/>
        <a:p>
          <a:endParaRPr lang="en-US"/>
        </a:p>
      </dgm:t>
    </dgm:pt>
    <dgm:pt modelId="{77C1E0B3-15F7-4683-A725-EB7D4B1EB257}" type="pres">
      <dgm:prSet presAssocID="{E052BAA2-7AA4-4D1F-9299-730BADA344E2}" presName="vert1" presStyleCnt="0"/>
      <dgm:spPr/>
      <dgm:t>
        <a:bodyPr/>
        <a:lstStyle/>
        <a:p>
          <a:endParaRPr lang="en-US"/>
        </a:p>
      </dgm:t>
    </dgm:pt>
    <dgm:pt modelId="{BDEC8EF9-DEC9-464E-9073-C49D5A01D36B}" type="pres">
      <dgm:prSet presAssocID="{9623476C-75E9-42AD-95D6-96596EA23154}" presName="thickLine" presStyleLbl="alignNode1" presStyleIdx="1" presStyleCnt="5"/>
      <dgm:spPr/>
      <dgm:t>
        <a:bodyPr/>
        <a:lstStyle/>
        <a:p>
          <a:endParaRPr lang="en-US"/>
        </a:p>
      </dgm:t>
    </dgm:pt>
    <dgm:pt modelId="{B2BFAA1E-7B8B-4D56-9B48-B64B395B33A0}" type="pres">
      <dgm:prSet presAssocID="{9623476C-75E9-42AD-95D6-96596EA23154}" presName="horz1" presStyleCnt="0"/>
      <dgm:spPr/>
      <dgm:t>
        <a:bodyPr/>
        <a:lstStyle/>
        <a:p>
          <a:endParaRPr lang="en-US"/>
        </a:p>
      </dgm:t>
    </dgm:pt>
    <dgm:pt modelId="{F45D90A5-8677-4A9C-BB36-CD79C09456D1}" type="pres">
      <dgm:prSet presAssocID="{9623476C-75E9-42AD-95D6-96596EA23154}" presName="tx1" presStyleLbl="revTx" presStyleIdx="1" presStyleCnt="5"/>
      <dgm:spPr/>
      <dgm:t>
        <a:bodyPr/>
        <a:lstStyle/>
        <a:p>
          <a:endParaRPr lang="en-US"/>
        </a:p>
      </dgm:t>
    </dgm:pt>
    <dgm:pt modelId="{7559D882-BC09-40F1-BD8E-E0B686B2EDB2}" type="pres">
      <dgm:prSet presAssocID="{9623476C-75E9-42AD-95D6-96596EA23154}" presName="vert1" presStyleCnt="0"/>
      <dgm:spPr/>
      <dgm:t>
        <a:bodyPr/>
        <a:lstStyle/>
        <a:p>
          <a:endParaRPr lang="en-US"/>
        </a:p>
      </dgm:t>
    </dgm:pt>
    <dgm:pt modelId="{2342A247-0487-4812-93AA-C35EDDF8885B}" type="pres">
      <dgm:prSet presAssocID="{9F44A5C7-85F4-4E20-812F-3925472CF3C3}" presName="thickLine" presStyleLbl="alignNode1" presStyleIdx="2" presStyleCnt="5"/>
      <dgm:spPr/>
      <dgm:t>
        <a:bodyPr/>
        <a:lstStyle/>
        <a:p>
          <a:endParaRPr lang="en-US"/>
        </a:p>
      </dgm:t>
    </dgm:pt>
    <dgm:pt modelId="{A37EBB41-DC4A-4278-8F5F-94D942BA5B63}" type="pres">
      <dgm:prSet presAssocID="{9F44A5C7-85F4-4E20-812F-3925472CF3C3}" presName="horz1" presStyleCnt="0"/>
      <dgm:spPr/>
      <dgm:t>
        <a:bodyPr/>
        <a:lstStyle/>
        <a:p>
          <a:endParaRPr lang="en-US"/>
        </a:p>
      </dgm:t>
    </dgm:pt>
    <dgm:pt modelId="{5E486949-F841-4F03-A160-1672FCCB9602}" type="pres">
      <dgm:prSet presAssocID="{9F44A5C7-85F4-4E20-812F-3925472CF3C3}" presName="tx1" presStyleLbl="revTx" presStyleIdx="2" presStyleCnt="5"/>
      <dgm:spPr/>
      <dgm:t>
        <a:bodyPr/>
        <a:lstStyle/>
        <a:p>
          <a:endParaRPr lang="en-US"/>
        </a:p>
      </dgm:t>
    </dgm:pt>
    <dgm:pt modelId="{61BEC221-050F-4BA6-9619-1E6771039B7B}" type="pres">
      <dgm:prSet presAssocID="{9F44A5C7-85F4-4E20-812F-3925472CF3C3}" presName="vert1" presStyleCnt="0"/>
      <dgm:spPr/>
      <dgm:t>
        <a:bodyPr/>
        <a:lstStyle/>
        <a:p>
          <a:endParaRPr lang="en-US"/>
        </a:p>
      </dgm:t>
    </dgm:pt>
    <dgm:pt modelId="{A62C33C3-4529-49CB-A786-93A41E135E7B}" type="pres">
      <dgm:prSet presAssocID="{38BE4AC7-6351-4C7A-BE8E-EAC0CDBAEA26}" presName="thickLine" presStyleLbl="alignNode1" presStyleIdx="3" presStyleCnt="5"/>
      <dgm:spPr/>
      <dgm:t>
        <a:bodyPr/>
        <a:lstStyle/>
        <a:p>
          <a:endParaRPr lang="en-US"/>
        </a:p>
      </dgm:t>
    </dgm:pt>
    <dgm:pt modelId="{B37E5ED8-838E-44D4-BDF3-DE2C1C929795}" type="pres">
      <dgm:prSet presAssocID="{38BE4AC7-6351-4C7A-BE8E-EAC0CDBAEA26}" presName="horz1" presStyleCnt="0"/>
      <dgm:spPr/>
      <dgm:t>
        <a:bodyPr/>
        <a:lstStyle/>
        <a:p>
          <a:endParaRPr lang="en-US"/>
        </a:p>
      </dgm:t>
    </dgm:pt>
    <dgm:pt modelId="{91BE8F78-34CD-49D5-B8EB-0CBD94F0BB29}" type="pres">
      <dgm:prSet presAssocID="{38BE4AC7-6351-4C7A-BE8E-EAC0CDBAEA26}" presName="tx1" presStyleLbl="revTx" presStyleIdx="3" presStyleCnt="5"/>
      <dgm:spPr/>
      <dgm:t>
        <a:bodyPr/>
        <a:lstStyle/>
        <a:p>
          <a:endParaRPr lang="en-US"/>
        </a:p>
      </dgm:t>
    </dgm:pt>
    <dgm:pt modelId="{B841878A-7936-4C6A-9129-960D2FC7E0EB}" type="pres">
      <dgm:prSet presAssocID="{38BE4AC7-6351-4C7A-BE8E-EAC0CDBAEA26}" presName="vert1" presStyleCnt="0"/>
      <dgm:spPr/>
      <dgm:t>
        <a:bodyPr/>
        <a:lstStyle/>
        <a:p>
          <a:endParaRPr lang="en-US"/>
        </a:p>
      </dgm:t>
    </dgm:pt>
    <dgm:pt modelId="{65BE179C-15CA-4A2B-AE0B-1F03BF70A4DD}" type="pres">
      <dgm:prSet presAssocID="{14F5B57A-EF5E-4784-BF54-D7A1BA07CAEF}" presName="thickLine" presStyleLbl="alignNode1" presStyleIdx="4" presStyleCnt="5"/>
      <dgm:spPr/>
    </dgm:pt>
    <dgm:pt modelId="{E4BD7BDF-1CC0-455B-87C2-A7253C05CD09}" type="pres">
      <dgm:prSet presAssocID="{14F5B57A-EF5E-4784-BF54-D7A1BA07CAEF}" presName="horz1" presStyleCnt="0"/>
      <dgm:spPr/>
    </dgm:pt>
    <dgm:pt modelId="{B297B1C6-4DF8-43C6-A351-C9ABA98A1842}" type="pres">
      <dgm:prSet presAssocID="{14F5B57A-EF5E-4784-BF54-D7A1BA07CAEF}" presName="tx1" presStyleLbl="revTx" presStyleIdx="4" presStyleCnt="5"/>
      <dgm:spPr/>
      <dgm:t>
        <a:bodyPr/>
        <a:lstStyle/>
        <a:p>
          <a:endParaRPr lang="en-US"/>
        </a:p>
      </dgm:t>
    </dgm:pt>
    <dgm:pt modelId="{E4EDBC97-16F7-4D03-A6A7-182B33031796}" type="pres">
      <dgm:prSet presAssocID="{14F5B57A-EF5E-4784-BF54-D7A1BA07CAEF}" presName="vert1" presStyleCnt="0"/>
      <dgm:spPr/>
    </dgm:pt>
  </dgm:ptLst>
  <dgm:cxnLst>
    <dgm:cxn modelId="{A44448C4-FE02-4C88-BAF8-0C919BFD835B}" srcId="{08433C68-FDB6-4128-AC60-0B2F27028325}" destId="{9623476C-75E9-42AD-95D6-96596EA23154}" srcOrd="1" destOrd="0" parTransId="{FBC18F32-F84B-455C-9EF1-2BEB34E7ECD0}" sibTransId="{FE28018A-9A45-462A-8449-76E2D98F2BDD}"/>
    <dgm:cxn modelId="{FAB4E848-9000-46A7-8104-0A9DE24A8840}" type="presOf" srcId="{14F5B57A-EF5E-4784-BF54-D7A1BA07CAEF}" destId="{B297B1C6-4DF8-43C6-A351-C9ABA98A1842}" srcOrd="0" destOrd="0" presId="urn:microsoft.com/office/officeart/2008/layout/LinedList"/>
    <dgm:cxn modelId="{B6CFA264-4451-4C50-A9C5-D73AD49BAAA5}" srcId="{08433C68-FDB6-4128-AC60-0B2F27028325}" destId="{14F5B57A-EF5E-4784-BF54-D7A1BA07CAEF}" srcOrd="4" destOrd="0" parTransId="{F253959F-0147-47DC-89AD-9E9F9AAED6C3}" sibTransId="{3AB7B028-6F25-4F50-AFF4-AD5E6DD58BDD}"/>
    <dgm:cxn modelId="{D019DAA2-F034-4A32-A27E-68A1A2E4B889}" type="presOf" srcId="{9F44A5C7-85F4-4E20-812F-3925472CF3C3}" destId="{5E486949-F841-4F03-A160-1672FCCB9602}" srcOrd="0" destOrd="0" presId="urn:microsoft.com/office/officeart/2008/layout/LinedList"/>
    <dgm:cxn modelId="{172F7BA9-D19C-48CB-8C03-8EC6AAAB4FF6}" type="presOf" srcId="{38BE4AC7-6351-4C7A-BE8E-EAC0CDBAEA26}" destId="{91BE8F78-34CD-49D5-B8EB-0CBD94F0BB29}" srcOrd="0" destOrd="0" presId="urn:microsoft.com/office/officeart/2008/layout/LinedList"/>
    <dgm:cxn modelId="{0B736612-76B2-44C6-8B12-3D0871E63919}" srcId="{08433C68-FDB6-4128-AC60-0B2F27028325}" destId="{E052BAA2-7AA4-4D1F-9299-730BADA344E2}" srcOrd="0" destOrd="0" parTransId="{655620E6-BB43-45FB-A5C5-CBF20E64DE09}" sibTransId="{5A227071-8867-454C-97DB-4845E318779C}"/>
    <dgm:cxn modelId="{0B76C69D-FF17-4582-8B56-1255F617821F}" type="presOf" srcId="{9623476C-75E9-42AD-95D6-96596EA23154}" destId="{F45D90A5-8677-4A9C-BB36-CD79C09456D1}" srcOrd="0" destOrd="0" presId="urn:microsoft.com/office/officeart/2008/layout/LinedList"/>
    <dgm:cxn modelId="{91F1D65A-6DB4-4092-9278-19344D64E9F4}" type="presOf" srcId="{E052BAA2-7AA4-4D1F-9299-730BADA344E2}" destId="{DFE315E2-AB03-4E61-850F-B95C88E9089D}" srcOrd="0" destOrd="0" presId="urn:microsoft.com/office/officeart/2008/layout/LinedList"/>
    <dgm:cxn modelId="{FA0E83A8-E99E-4345-9B00-8D96980E1035}" srcId="{08433C68-FDB6-4128-AC60-0B2F27028325}" destId="{9F44A5C7-85F4-4E20-812F-3925472CF3C3}" srcOrd="2" destOrd="0" parTransId="{4A77B7E6-2025-4699-B8FB-0173996B0D4A}" sibTransId="{193C3FBB-12D5-46C1-AA36-921872CF32EE}"/>
    <dgm:cxn modelId="{60D5B257-192C-4807-BC16-314D53EBCE07}" srcId="{08433C68-FDB6-4128-AC60-0B2F27028325}" destId="{38BE4AC7-6351-4C7A-BE8E-EAC0CDBAEA26}" srcOrd="3" destOrd="0" parTransId="{C10189D2-3324-40B6-8967-631AE79BF0F3}" sibTransId="{78542428-5107-4382-BFB1-B323334294F1}"/>
    <dgm:cxn modelId="{510107B6-7985-4095-BAFC-20BB89B5180C}" type="presOf" srcId="{08433C68-FDB6-4128-AC60-0B2F27028325}" destId="{937C84C5-9F62-4757-A578-A343F8000D62}" srcOrd="0" destOrd="0" presId="urn:microsoft.com/office/officeart/2008/layout/LinedList"/>
    <dgm:cxn modelId="{852895B8-CC75-4C41-8951-C2B37A7465D7}" type="presParOf" srcId="{937C84C5-9F62-4757-A578-A343F8000D62}" destId="{92E41191-9BC9-4A0C-9731-11DB480BED74}" srcOrd="0" destOrd="0" presId="urn:microsoft.com/office/officeart/2008/layout/LinedList"/>
    <dgm:cxn modelId="{1691D99E-F408-4C49-A46A-E0255D8FE66D}" type="presParOf" srcId="{937C84C5-9F62-4757-A578-A343F8000D62}" destId="{ACD838A5-2111-4E9F-B55F-D6246CC137E8}" srcOrd="1" destOrd="0" presId="urn:microsoft.com/office/officeart/2008/layout/LinedList"/>
    <dgm:cxn modelId="{0ED544A5-D4B6-49B9-87F3-95B6C00C6C18}" type="presParOf" srcId="{ACD838A5-2111-4E9F-B55F-D6246CC137E8}" destId="{DFE315E2-AB03-4E61-850F-B95C88E9089D}" srcOrd="0" destOrd="0" presId="urn:microsoft.com/office/officeart/2008/layout/LinedList"/>
    <dgm:cxn modelId="{22AB144F-B0C4-4FCE-8612-B57C3EE3F148}" type="presParOf" srcId="{ACD838A5-2111-4E9F-B55F-D6246CC137E8}" destId="{77C1E0B3-15F7-4683-A725-EB7D4B1EB257}" srcOrd="1" destOrd="0" presId="urn:microsoft.com/office/officeart/2008/layout/LinedList"/>
    <dgm:cxn modelId="{94B7EC67-80EB-4A76-99CB-32DFA6F2B654}" type="presParOf" srcId="{937C84C5-9F62-4757-A578-A343F8000D62}" destId="{BDEC8EF9-DEC9-464E-9073-C49D5A01D36B}" srcOrd="2" destOrd="0" presId="urn:microsoft.com/office/officeart/2008/layout/LinedList"/>
    <dgm:cxn modelId="{36B140AE-BD43-4DF8-A700-8A118B339FA3}" type="presParOf" srcId="{937C84C5-9F62-4757-A578-A343F8000D62}" destId="{B2BFAA1E-7B8B-4D56-9B48-B64B395B33A0}" srcOrd="3" destOrd="0" presId="urn:microsoft.com/office/officeart/2008/layout/LinedList"/>
    <dgm:cxn modelId="{7A1D5729-6295-46DF-AEAB-2CA24B6A8120}" type="presParOf" srcId="{B2BFAA1E-7B8B-4D56-9B48-B64B395B33A0}" destId="{F45D90A5-8677-4A9C-BB36-CD79C09456D1}" srcOrd="0" destOrd="0" presId="urn:microsoft.com/office/officeart/2008/layout/LinedList"/>
    <dgm:cxn modelId="{9926461D-CAE4-4EB4-B2F4-6CF5FF6347EF}" type="presParOf" srcId="{B2BFAA1E-7B8B-4D56-9B48-B64B395B33A0}" destId="{7559D882-BC09-40F1-BD8E-E0B686B2EDB2}" srcOrd="1" destOrd="0" presId="urn:microsoft.com/office/officeart/2008/layout/LinedList"/>
    <dgm:cxn modelId="{49843F37-241F-419C-80BF-AE3065331854}" type="presParOf" srcId="{937C84C5-9F62-4757-A578-A343F8000D62}" destId="{2342A247-0487-4812-93AA-C35EDDF8885B}" srcOrd="4" destOrd="0" presId="urn:microsoft.com/office/officeart/2008/layout/LinedList"/>
    <dgm:cxn modelId="{9D5D3176-71F2-4713-A761-3EA75D5E68AA}" type="presParOf" srcId="{937C84C5-9F62-4757-A578-A343F8000D62}" destId="{A37EBB41-DC4A-4278-8F5F-94D942BA5B63}" srcOrd="5" destOrd="0" presId="urn:microsoft.com/office/officeart/2008/layout/LinedList"/>
    <dgm:cxn modelId="{E23978C3-E943-405A-A2D9-8AF67DBF75E4}" type="presParOf" srcId="{A37EBB41-DC4A-4278-8F5F-94D942BA5B63}" destId="{5E486949-F841-4F03-A160-1672FCCB9602}" srcOrd="0" destOrd="0" presId="urn:microsoft.com/office/officeart/2008/layout/LinedList"/>
    <dgm:cxn modelId="{A969350E-2D6C-4ED9-95F2-464C60F6F4F4}" type="presParOf" srcId="{A37EBB41-DC4A-4278-8F5F-94D942BA5B63}" destId="{61BEC221-050F-4BA6-9619-1E6771039B7B}" srcOrd="1" destOrd="0" presId="urn:microsoft.com/office/officeart/2008/layout/LinedList"/>
    <dgm:cxn modelId="{F5FB6B4B-BD4B-45B8-A59A-3D509A631198}" type="presParOf" srcId="{937C84C5-9F62-4757-A578-A343F8000D62}" destId="{A62C33C3-4529-49CB-A786-93A41E135E7B}" srcOrd="6" destOrd="0" presId="urn:microsoft.com/office/officeart/2008/layout/LinedList"/>
    <dgm:cxn modelId="{5DA2F579-6132-45B3-99B5-0A0F1CDA7F83}" type="presParOf" srcId="{937C84C5-9F62-4757-A578-A343F8000D62}" destId="{B37E5ED8-838E-44D4-BDF3-DE2C1C929795}" srcOrd="7" destOrd="0" presId="urn:microsoft.com/office/officeart/2008/layout/LinedList"/>
    <dgm:cxn modelId="{B2383B8C-F086-447E-94FA-ED877F6AA34C}" type="presParOf" srcId="{B37E5ED8-838E-44D4-BDF3-DE2C1C929795}" destId="{91BE8F78-34CD-49D5-B8EB-0CBD94F0BB29}" srcOrd="0" destOrd="0" presId="urn:microsoft.com/office/officeart/2008/layout/LinedList"/>
    <dgm:cxn modelId="{67A4771F-5B9B-494A-825F-1D9906C7CB50}" type="presParOf" srcId="{B37E5ED8-838E-44D4-BDF3-DE2C1C929795}" destId="{B841878A-7936-4C6A-9129-960D2FC7E0EB}" srcOrd="1" destOrd="0" presId="urn:microsoft.com/office/officeart/2008/layout/LinedList"/>
    <dgm:cxn modelId="{F0E72D72-9DC5-4C88-AA5F-80D2C4374BFD}" type="presParOf" srcId="{937C84C5-9F62-4757-A578-A343F8000D62}" destId="{65BE179C-15CA-4A2B-AE0B-1F03BF70A4DD}" srcOrd="8" destOrd="0" presId="urn:microsoft.com/office/officeart/2008/layout/LinedList"/>
    <dgm:cxn modelId="{350CE3AB-AED7-427C-996E-B509F92A2D64}" type="presParOf" srcId="{937C84C5-9F62-4757-A578-A343F8000D62}" destId="{E4BD7BDF-1CC0-455B-87C2-A7253C05CD09}" srcOrd="9" destOrd="0" presId="urn:microsoft.com/office/officeart/2008/layout/LinedList"/>
    <dgm:cxn modelId="{ADAD6A49-62F3-4328-A69A-6FA23DDFED61}" type="presParOf" srcId="{E4BD7BDF-1CC0-455B-87C2-A7253C05CD09}" destId="{B297B1C6-4DF8-43C6-A351-C9ABA98A1842}" srcOrd="0" destOrd="0" presId="urn:microsoft.com/office/officeart/2008/layout/LinedList"/>
    <dgm:cxn modelId="{42BBE6AF-E797-447E-BC79-CDD00142DA92}" type="presParOf" srcId="{E4BD7BDF-1CC0-455B-87C2-A7253C05CD09}" destId="{E4EDBC97-16F7-4D03-A6A7-182B33031796}" srcOrd="1" destOrd="0" presId="urn:microsoft.com/office/officeart/2008/layout/LinedList"/>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6D58818-2FC4-42D7-A9DF-69517349F708}"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1B613A7F-5298-4286-8737-7478BFF911A1}">
      <dgm:prSet phldrT="[Text]" custT="1"/>
      <dgm:spPr/>
      <dgm:t>
        <a:bodyPr/>
        <a:lstStyle/>
        <a:p>
          <a:r>
            <a:rPr lang="en-US" sz="1500" dirty="0" smtClean="0"/>
            <a:t>Predictive Maintenance</a:t>
          </a:r>
          <a:endParaRPr lang="en-US" sz="1500" dirty="0"/>
        </a:p>
      </dgm:t>
    </dgm:pt>
    <dgm:pt modelId="{F8568416-3153-4DC5-8E53-535FAD4C389C}" type="parTrans" cxnId="{33CFD317-BFB6-4377-B6F1-FAF24CC3C46A}">
      <dgm:prSet/>
      <dgm:spPr/>
      <dgm:t>
        <a:bodyPr/>
        <a:lstStyle/>
        <a:p>
          <a:endParaRPr lang="en-US"/>
        </a:p>
      </dgm:t>
    </dgm:pt>
    <dgm:pt modelId="{86898A93-4CF4-4819-BA0B-BB891FCC7563}" type="sibTrans" cxnId="{33CFD317-BFB6-4377-B6F1-FAF24CC3C46A}">
      <dgm:prSet/>
      <dgm:spPr/>
      <dgm:t>
        <a:bodyPr/>
        <a:lstStyle/>
        <a:p>
          <a:endParaRPr lang="en-US"/>
        </a:p>
      </dgm:t>
    </dgm:pt>
    <dgm:pt modelId="{5C1E88B6-3580-4736-AD0B-DC21B5164939}">
      <dgm:prSet phldrT="[Text]" custT="1"/>
      <dgm:spPr/>
      <dgm:t>
        <a:bodyPr/>
        <a:lstStyle/>
        <a:p>
          <a:r>
            <a:rPr lang="en-US" sz="1500" dirty="0" smtClean="0"/>
            <a:t>Simulation of Digital Twin</a:t>
          </a:r>
          <a:endParaRPr lang="en-US" sz="1500" dirty="0"/>
        </a:p>
      </dgm:t>
    </dgm:pt>
    <dgm:pt modelId="{E35E0A2D-8F5B-49A4-823A-B6E4B03C1FFE}" type="parTrans" cxnId="{46A23A20-3531-489B-9AAE-386AD03CBEA3}">
      <dgm:prSet/>
      <dgm:spPr/>
      <dgm:t>
        <a:bodyPr/>
        <a:lstStyle/>
        <a:p>
          <a:endParaRPr lang="en-US"/>
        </a:p>
      </dgm:t>
    </dgm:pt>
    <dgm:pt modelId="{9DDBA596-FFDA-4C9B-8843-3686813DF873}" type="sibTrans" cxnId="{46A23A20-3531-489B-9AAE-386AD03CBEA3}">
      <dgm:prSet/>
      <dgm:spPr/>
      <dgm:t>
        <a:bodyPr/>
        <a:lstStyle/>
        <a:p>
          <a:endParaRPr lang="en-US"/>
        </a:p>
      </dgm:t>
    </dgm:pt>
    <dgm:pt modelId="{F1BF3B83-EC7D-4421-9174-AFCAB974F7AD}">
      <dgm:prSet phldrT="[Text]" custT="1"/>
      <dgm:spPr/>
      <dgm:t>
        <a:bodyPr/>
        <a:lstStyle/>
        <a:p>
          <a:r>
            <a:rPr lang="en-US" sz="1500" dirty="0" smtClean="0"/>
            <a:t>Augmented Reality </a:t>
          </a:r>
          <a:endParaRPr lang="en-US" sz="1500" dirty="0"/>
        </a:p>
      </dgm:t>
    </dgm:pt>
    <dgm:pt modelId="{28F64F75-43FD-40B6-BFF2-D735EEA6C8FD}" type="parTrans" cxnId="{64E72CD1-AFDD-42CE-BEED-9005D304FF92}">
      <dgm:prSet/>
      <dgm:spPr/>
      <dgm:t>
        <a:bodyPr/>
        <a:lstStyle/>
        <a:p>
          <a:endParaRPr lang="en-US"/>
        </a:p>
      </dgm:t>
    </dgm:pt>
    <dgm:pt modelId="{C969B60C-46C2-4160-9061-1354980AD13D}" type="sibTrans" cxnId="{64E72CD1-AFDD-42CE-BEED-9005D304FF92}">
      <dgm:prSet/>
      <dgm:spPr/>
      <dgm:t>
        <a:bodyPr/>
        <a:lstStyle/>
        <a:p>
          <a:endParaRPr lang="en-US"/>
        </a:p>
      </dgm:t>
    </dgm:pt>
    <dgm:pt modelId="{5CB0D4AD-49FA-4C42-8EA6-072283ECE5B7}">
      <dgm:prSet custT="1"/>
      <dgm:spPr/>
      <dgm:t>
        <a:bodyPr/>
        <a:lstStyle/>
        <a:p>
          <a:r>
            <a:rPr lang="en-US" sz="1500" dirty="0" smtClean="0"/>
            <a:t>Wearables </a:t>
          </a:r>
          <a:endParaRPr lang="en-US" sz="1500" dirty="0"/>
        </a:p>
      </dgm:t>
    </dgm:pt>
    <dgm:pt modelId="{C463BEAB-8F21-4FB7-884E-AC2AC8B54AB5}" type="parTrans" cxnId="{94F2F2F3-BD8C-40FD-A727-6B91565D5FB4}">
      <dgm:prSet/>
      <dgm:spPr/>
      <dgm:t>
        <a:bodyPr/>
        <a:lstStyle/>
        <a:p>
          <a:endParaRPr lang="en-US"/>
        </a:p>
      </dgm:t>
    </dgm:pt>
    <dgm:pt modelId="{7E901850-8F48-43F3-AA4F-539B9E6991A7}" type="sibTrans" cxnId="{94F2F2F3-BD8C-40FD-A727-6B91565D5FB4}">
      <dgm:prSet/>
      <dgm:spPr/>
      <dgm:t>
        <a:bodyPr/>
        <a:lstStyle/>
        <a:p>
          <a:endParaRPr lang="en-US"/>
        </a:p>
      </dgm:t>
    </dgm:pt>
    <dgm:pt modelId="{60D6CF0D-A127-40CB-A4C0-2BE47F5ED614}">
      <dgm:prSet custT="1"/>
      <dgm:spPr/>
      <dgm:t>
        <a:bodyPr/>
        <a:lstStyle/>
        <a:p>
          <a:r>
            <a:rPr lang="en-US" sz="1500" dirty="0" smtClean="0"/>
            <a:t>FUSA</a:t>
          </a:r>
          <a:endParaRPr lang="en-US" sz="1500" dirty="0"/>
        </a:p>
      </dgm:t>
    </dgm:pt>
    <dgm:pt modelId="{461F08E2-6C41-4BF3-AA74-47A25B2A4C1C}" type="parTrans" cxnId="{E65ED59C-81E3-4834-811B-3CE6BE9FCE1E}">
      <dgm:prSet/>
      <dgm:spPr/>
      <dgm:t>
        <a:bodyPr/>
        <a:lstStyle/>
        <a:p>
          <a:endParaRPr lang="en-US"/>
        </a:p>
      </dgm:t>
    </dgm:pt>
    <dgm:pt modelId="{3740F6C8-764E-4D95-AA3A-202E3D6FE164}" type="sibTrans" cxnId="{E65ED59C-81E3-4834-811B-3CE6BE9FCE1E}">
      <dgm:prSet/>
      <dgm:spPr/>
      <dgm:t>
        <a:bodyPr/>
        <a:lstStyle/>
        <a:p>
          <a:endParaRPr lang="en-US"/>
        </a:p>
      </dgm:t>
    </dgm:pt>
    <dgm:pt modelId="{25CA5423-8BEB-48D1-BBBF-9DFA413B2736}" type="pres">
      <dgm:prSet presAssocID="{D6D58818-2FC4-42D7-A9DF-69517349F708}" presName="vert0" presStyleCnt="0">
        <dgm:presLayoutVars>
          <dgm:dir/>
          <dgm:animOne val="branch"/>
          <dgm:animLvl val="lvl"/>
        </dgm:presLayoutVars>
      </dgm:prSet>
      <dgm:spPr/>
      <dgm:t>
        <a:bodyPr/>
        <a:lstStyle/>
        <a:p>
          <a:endParaRPr lang="en-US"/>
        </a:p>
      </dgm:t>
    </dgm:pt>
    <dgm:pt modelId="{4758CB16-A619-41A4-A09B-7CE5E78E1F5F}" type="pres">
      <dgm:prSet presAssocID="{1B613A7F-5298-4286-8737-7478BFF911A1}" presName="thickLine" presStyleLbl="alignNode1" presStyleIdx="0" presStyleCnt="5"/>
      <dgm:spPr/>
      <dgm:t>
        <a:bodyPr/>
        <a:lstStyle/>
        <a:p>
          <a:endParaRPr lang="en-US"/>
        </a:p>
      </dgm:t>
    </dgm:pt>
    <dgm:pt modelId="{11FA9864-BD00-4958-95DA-70D71A49F952}" type="pres">
      <dgm:prSet presAssocID="{1B613A7F-5298-4286-8737-7478BFF911A1}" presName="horz1" presStyleCnt="0"/>
      <dgm:spPr/>
      <dgm:t>
        <a:bodyPr/>
        <a:lstStyle/>
        <a:p>
          <a:endParaRPr lang="en-US"/>
        </a:p>
      </dgm:t>
    </dgm:pt>
    <dgm:pt modelId="{F578BECF-2F44-4D9B-BF67-864C52CB8141}" type="pres">
      <dgm:prSet presAssocID="{1B613A7F-5298-4286-8737-7478BFF911A1}" presName="tx1" presStyleLbl="revTx" presStyleIdx="0" presStyleCnt="5"/>
      <dgm:spPr/>
      <dgm:t>
        <a:bodyPr/>
        <a:lstStyle/>
        <a:p>
          <a:endParaRPr lang="en-US"/>
        </a:p>
      </dgm:t>
    </dgm:pt>
    <dgm:pt modelId="{9BF2BF85-45F6-4658-9C62-14E891F74220}" type="pres">
      <dgm:prSet presAssocID="{1B613A7F-5298-4286-8737-7478BFF911A1}" presName="vert1" presStyleCnt="0"/>
      <dgm:spPr/>
      <dgm:t>
        <a:bodyPr/>
        <a:lstStyle/>
        <a:p>
          <a:endParaRPr lang="en-US"/>
        </a:p>
      </dgm:t>
    </dgm:pt>
    <dgm:pt modelId="{33CFD255-40BC-4C11-8EEB-10FF3BAE5327}" type="pres">
      <dgm:prSet presAssocID="{5C1E88B6-3580-4736-AD0B-DC21B5164939}" presName="thickLine" presStyleLbl="alignNode1" presStyleIdx="1" presStyleCnt="5"/>
      <dgm:spPr/>
    </dgm:pt>
    <dgm:pt modelId="{EF01F8E7-5652-42B6-9F96-A9AF6ACBED28}" type="pres">
      <dgm:prSet presAssocID="{5C1E88B6-3580-4736-AD0B-DC21B5164939}" presName="horz1" presStyleCnt="0"/>
      <dgm:spPr/>
    </dgm:pt>
    <dgm:pt modelId="{53F49003-D60D-4318-84FB-F3F1588830D0}" type="pres">
      <dgm:prSet presAssocID="{5C1E88B6-3580-4736-AD0B-DC21B5164939}" presName="tx1" presStyleLbl="revTx" presStyleIdx="1" presStyleCnt="5"/>
      <dgm:spPr/>
      <dgm:t>
        <a:bodyPr/>
        <a:lstStyle/>
        <a:p>
          <a:endParaRPr lang="en-US"/>
        </a:p>
      </dgm:t>
    </dgm:pt>
    <dgm:pt modelId="{B7CFBB55-547B-4FC1-A67A-26C9C5331516}" type="pres">
      <dgm:prSet presAssocID="{5C1E88B6-3580-4736-AD0B-DC21B5164939}" presName="vert1" presStyleCnt="0"/>
      <dgm:spPr/>
    </dgm:pt>
    <dgm:pt modelId="{92198E7C-5084-4E0C-9654-80AAAC6C4595}" type="pres">
      <dgm:prSet presAssocID="{F1BF3B83-EC7D-4421-9174-AFCAB974F7AD}" presName="thickLine" presStyleLbl="alignNode1" presStyleIdx="2" presStyleCnt="5"/>
      <dgm:spPr/>
    </dgm:pt>
    <dgm:pt modelId="{3F72E8E1-4DAB-45CE-B20A-9E7651737390}" type="pres">
      <dgm:prSet presAssocID="{F1BF3B83-EC7D-4421-9174-AFCAB974F7AD}" presName="horz1" presStyleCnt="0"/>
      <dgm:spPr/>
    </dgm:pt>
    <dgm:pt modelId="{8D6BA087-9CEC-4221-AE32-171B409807C0}" type="pres">
      <dgm:prSet presAssocID="{F1BF3B83-EC7D-4421-9174-AFCAB974F7AD}" presName="tx1" presStyleLbl="revTx" presStyleIdx="2" presStyleCnt="5"/>
      <dgm:spPr/>
      <dgm:t>
        <a:bodyPr/>
        <a:lstStyle/>
        <a:p>
          <a:endParaRPr lang="en-US"/>
        </a:p>
      </dgm:t>
    </dgm:pt>
    <dgm:pt modelId="{54B85B94-13A1-4721-BB48-5C356F2D4031}" type="pres">
      <dgm:prSet presAssocID="{F1BF3B83-EC7D-4421-9174-AFCAB974F7AD}" presName="vert1" presStyleCnt="0"/>
      <dgm:spPr/>
    </dgm:pt>
    <dgm:pt modelId="{31E42839-9651-4304-A726-FFA5F5A4B343}" type="pres">
      <dgm:prSet presAssocID="{5CB0D4AD-49FA-4C42-8EA6-072283ECE5B7}" presName="thickLine" presStyleLbl="alignNode1" presStyleIdx="3" presStyleCnt="5"/>
      <dgm:spPr/>
    </dgm:pt>
    <dgm:pt modelId="{8D1E7717-1CAE-4D3B-BA6A-327A9A170C0E}" type="pres">
      <dgm:prSet presAssocID="{5CB0D4AD-49FA-4C42-8EA6-072283ECE5B7}" presName="horz1" presStyleCnt="0"/>
      <dgm:spPr/>
    </dgm:pt>
    <dgm:pt modelId="{32591D1B-770D-4439-81CE-39ACE2B0F4BB}" type="pres">
      <dgm:prSet presAssocID="{5CB0D4AD-49FA-4C42-8EA6-072283ECE5B7}" presName="tx1" presStyleLbl="revTx" presStyleIdx="3" presStyleCnt="5"/>
      <dgm:spPr/>
      <dgm:t>
        <a:bodyPr/>
        <a:lstStyle/>
        <a:p>
          <a:endParaRPr lang="en-US"/>
        </a:p>
      </dgm:t>
    </dgm:pt>
    <dgm:pt modelId="{C5D560E2-FCA2-4402-8114-6754E5AB41A6}" type="pres">
      <dgm:prSet presAssocID="{5CB0D4AD-49FA-4C42-8EA6-072283ECE5B7}" presName="vert1" presStyleCnt="0"/>
      <dgm:spPr/>
    </dgm:pt>
    <dgm:pt modelId="{C6655D64-E4C6-492E-9663-BDA779C9ABF1}" type="pres">
      <dgm:prSet presAssocID="{60D6CF0D-A127-40CB-A4C0-2BE47F5ED614}" presName="thickLine" presStyleLbl="alignNode1" presStyleIdx="4" presStyleCnt="5"/>
      <dgm:spPr/>
    </dgm:pt>
    <dgm:pt modelId="{A3868AAB-65C6-4A1A-A5FC-AC0F7A05ADE5}" type="pres">
      <dgm:prSet presAssocID="{60D6CF0D-A127-40CB-A4C0-2BE47F5ED614}" presName="horz1" presStyleCnt="0"/>
      <dgm:spPr/>
    </dgm:pt>
    <dgm:pt modelId="{A88EB802-3EE4-4675-AF96-EBE4A437B498}" type="pres">
      <dgm:prSet presAssocID="{60D6CF0D-A127-40CB-A4C0-2BE47F5ED614}" presName="tx1" presStyleLbl="revTx" presStyleIdx="4" presStyleCnt="5"/>
      <dgm:spPr/>
      <dgm:t>
        <a:bodyPr/>
        <a:lstStyle/>
        <a:p>
          <a:endParaRPr lang="en-US"/>
        </a:p>
      </dgm:t>
    </dgm:pt>
    <dgm:pt modelId="{E4318400-FBF2-4ED2-AC16-1DDCC6414D66}" type="pres">
      <dgm:prSet presAssocID="{60D6CF0D-A127-40CB-A4C0-2BE47F5ED614}" presName="vert1" presStyleCnt="0"/>
      <dgm:spPr/>
    </dgm:pt>
  </dgm:ptLst>
  <dgm:cxnLst>
    <dgm:cxn modelId="{64E72CD1-AFDD-42CE-BEED-9005D304FF92}" srcId="{D6D58818-2FC4-42D7-A9DF-69517349F708}" destId="{F1BF3B83-EC7D-4421-9174-AFCAB974F7AD}" srcOrd="2" destOrd="0" parTransId="{28F64F75-43FD-40B6-BFF2-D735EEA6C8FD}" sibTransId="{C969B60C-46C2-4160-9061-1354980AD13D}"/>
    <dgm:cxn modelId="{8F3BED3A-5071-4F30-8BD5-283866C8AB70}" type="presOf" srcId="{D6D58818-2FC4-42D7-A9DF-69517349F708}" destId="{25CA5423-8BEB-48D1-BBBF-9DFA413B2736}" srcOrd="0" destOrd="0" presId="urn:microsoft.com/office/officeart/2008/layout/LinedList"/>
    <dgm:cxn modelId="{B7AFF517-4566-4119-9C2D-AE5ADB236DE0}" type="presOf" srcId="{1B613A7F-5298-4286-8737-7478BFF911A1}" destId="{F578BECF-2F44-4D9B-BF67-864C52CB8141}" srcOrd="0" destOrd="0" presId="urn:microsoft.com/office/officeart/2008/layout/LinedList"/>
    <dgm:cxn modelId="{391B5653-290A-4EE4-84C6-D5487DD47CC2}" type="presOf" srcId="{5CB0D4AD-49FA-4C42-8EA6-072283ECE5B7}" destId="{32591D1B-770D-4439-81CE-39ACE2B0F4BB}" srcOrd="0" destOrd="0" presId="urn:microsoft.com/office/officeart/2008/layout/LinedList"/>
    <dgm:cxn modelId="{ACF25667-9C1E-4736-A91D-F9304A4585AE}" type="presOf" srcId="{60D6CF0D-A127-40CB-A4C0-2BE47F5ED614}" destId="{A88EB802-3EE4-4675-AF96-EBE4A437B498}" srcOrd="0" destOrd="0" presId="urn:microsoft.com/office/officeart/2008/layout/LinedList"/>
    <dgm:cxn modelId="{33CFD317-BFB6-4377-B6F1-FAF24CC3C46A}" srcId="{D6D58818-2FC4-42D7-A9DF-69517349F708}" destId="{1B613A7F-5298-4286-8737-7478BFF911A1}" srcOrd="0" destOrd="0" parTransId="{F8568416-3153-4DC5-8E53-535FAD4C389C}" sibTransId="{86898A93-4CF4-4819-BA0B-BB891FCC7563}"/>
    <dgm:cxn modelId="{46A23A20-3531-489B-9AAE-386AD03CBEA3}" srcId="{D6D58818-2FC4-42D7-A9DF-69517349F708}" destId="{5C1E88B6-3580-4736-AD0B-DC21B5164939}" srcOrd="1" destOrd="0" parTransId="{E35E0A2D-8F5B-49A4-823A-B6E4B03C1FFE}" sibTransId="{9DDBA596-FFDA-4C9B-8843-3686813DF873}"/>
    <dgm:cxn modelId="{94F2F2F3-BD8C-40FD-A727-6B91565D5FB4}" srcId="{D6D58818-2FC4-42D7-A9DF-69517349F708}" destId="{5CB0D4AD-49FA-4C42-8EA6-072283ECE5B7}" srcOrd="3" destOrd="0" parTransId="{C463BEAB-8F21-4FB7-884E-AC2AC8B54AB5}" sibTransId="{7E901850-8F48-43F3-AA4F-539B9E6991A7}"/>
    <dgm:cxn modelId="{6EE32B0A-E177-4145-B811-CEB627A275AE}" type="presOf" srcId="{F1BF3B83-EC7D-4421-9174-AFCAB974F7AD}" destId="{8D6BA087-9CEC-4221-AE32-171B409807C0}" srcOrd="0" destOrd="0" presId="urn:microsoft.com/office/officeart/2008/layout/LinedList"/>
    <dgm:cxn modelId="{2A16674A-AC3C-4616-B7A4-9D55AFB36BE0}" type="presOf" srcId="{5C1E88B6-3580-4736-AD0B-DC21B5164939}" destId="{53F49003-D60D-4318-84FB-F3F1588830D0}" srcOrd="0" destOrd="0" presId="urn:microsoft.com/office/officeart/2008/layout/LinedList"/>
    <dgm:cxn modelId="{E65ED59C-81E3-4834-811B-3CE6BE9FCE1E}" srcId="{D6D58818-2FC4-42D7-A9DF-69517349F708}" destId="{60D6CF0D-A127-40CB-A4C0-2BE47F5ED614}" srcOrd="4" destOrd="0" parTransId="{461F08E2-6C41-4BF3-AA74-47A25B2A4C1C}" sibTransId="{3740F6C8-764E-4D95-AA3A-202E3D6FE164}"/>
    <dgm:cxn modelId="{57F7BF6C-D3A2-40DE-9D71-A1C2987B4BC2}" type="presParOf" srcId="{25CA5423-8BEB-48D1-BBBF-9DFA413B2736}" destId="{4758CB16-A619-41A4-A09B-7CE5E78E1F5F}" srcOrd="0" destOrd="0" presId="urn:microsoft.com/office/officeart/2008/layout/LinedList"/>
    <dgm:cxn modelId="{3522D841-3DC0-49F3-A6EC-B7ECE2922F9F}" type="presParOf" srcId="{25CA5423-8BEB-48D1-BBBF-9DFA413B2736}" destId="{11FA9864-BD00-4958-95DA-70D71A49F952}" srcOrd="1" destOrd="0" presId="urn:microsoft.com/office/officeart/2008/layout/LinedList"/>
    <dgm:cxn modelId="{A2D39290-D05F-43F6-8C26-B9CE7970D8D9}" type="presParOf" srcId="{11FA9864-BD00-4958-95DA-70D71A49F952}" destId="{F578BECF-2F44-4D9B-BF67-864C52CB8141}" srcOrd="0" destOrd="0" presId="urn:microsoft.com/office/officeart/2008/layout/LinedList"/>
    <dgm:cxn modelId="{B0567EDE-9023-4597-B615-6A2871E4196A}" type="presParOf" srcId="{11FA9864-BD00-4958-95DA-70D71A49F952}" destId="{9BF2BF85-45F6-4658-9C62-14E891F74220}" srcOrd="1" destOrd="0" presId="urn:microsoft.com/office/officeart/2008/layout/LinedList"/>
    <dgm:cxn modelId="{F39B30F5-4AEC-4DD8-9EB9-2E123DA1077A}" type="presParOf" srcId="{25CA5423-8BEB-48D1-BBBF-9DFA413B2736}" destId="{33CFD255-40BC-4C11-8EEB-10FF3BAE5327}" srcOrd="2" destOrd="0" presId="urn:microsoft.com/office/officeart/2008/layout/LinedList"/>
    <dgm:cxn modelId="{0AB57B30-2908-44DC-9B87-F3FE939E2042}" type="presParOf" srcId="{25CA5423-8BEB-48D1-BBBF-9DFA413B2736}" destId="{EF01F8E7-5652-42B6-9F96-A9AF6ACBED28}" srcOrd="3" destOrd="0" presId="urn:microsoft.com/office/officeart/2008/layout/LinedList"/>
    <dgm:cxn modelId="{0C86EFE1-F29E-4AEB-95C1-65C56AF13141}" type="presParOf" srcId="{EF01F8E7-5652-42B6-9F96-A9AF6ACBED28}" destId="{53F49003-D60D-4318-84FB-F3F1588830D0}" srcOrd="0" destOrd="0" presId="urn:microsoft.com/office/officeart/2008/layout/LinedList"/>
    <dgm:cxn modelId="{D6A2B7D4-31FE-4E83-9B0D-9269DDC308C8}" type="presParOf" srcId="{EF01F8E7-5652-42B6-9F96-A9AF6ACBED28}" destId="{B7CFBB55-547B-4FC1-A67A-26C9C5331516}" srcOrd="1" destOrd="0" presId="urn:microsoft.com/office/officeart/2008/layout/LinedList"/>
    <dgm:cxn modelId="{ADFD290B-FEE3-4D3C-9C1F-53615DD2961E}" type="presParOf" srcId="{25CA5423-8BEB-48D1-BBBF-9DFA413B2736}" destId="{92198E7C-5084-4E0C-9654-80AAAC6C4595}" srcOrd="4" destOrd="0" presId="urn:microsoft.com/office/officeart/2008/layout/LinedList"/>
    <dgm:cxn modelId="{49BE63CB-6980-40A4-B879-255001CD7CD6}" type="presParOf" srcId="{25CA5423-8BEB-48D1-BBBF-9DFA413B2736}" destId="{3F72E8E1-4DAB-45CE-B20A-9E7651737390}" srcOrd="5" destOrd="0" presId="urn:microsoft.com/office/officeart/2008/layout/LinedList"/>
    <dgm:cxn modelId="{3EF56EE5-6F0E-40A5-9EE9-F0D677C0A60F}" type="presParOf" srcId="{3F72E8E1-4DAB-45CE-B20A-9E7651737390}" destId="{8D6BA087-9CEC-4221-AE32-171B409807C0}" srcOrd="0" destOrd="0" presId="urn:microsoft.com/office/officeart/2008/layout/LinedList"/>
    <dgm:cxn modelId="{B8F1B09C-921A-45FA-BAA2-19FC5255E993}" type="presParOf" srcId="{3F72E8E1-4DAB-45CE-B20A-9E7651737390}" destId="{54B85B94-13A1-4721-BB48-5C356F2D4031}" srcOrd="1" destOrd="0" presId="urn:microsoft.com/office/officeart/2008/layout/LinedList"/>
    <dgm:cxn modelId="{2FFEB67B-E284-43E3-826F-D69C68239129}" type="presParOf" srcId="{25CA5423-8BEB-48D1-BBBF-9DFA413B2736}" destId="{31E42839-9651-4304-A726-FFA5F5A4B343}" srcOrd="6" destOrd="0" presId="urn:microsoft.com/office/officeart/2008/layout/LinedList"/>
    <dgm:cxn modelId="{EBCDF267-734E-4518-827A-CE5B2F3AB50C}" type="presParOf" srcId="{25CA5423-8BEB-48D1-BBBF-9DFA413B2736}" destId="{8D1E7717-1CAE-4D3B-BA6A-327A9A170C0E}" srcOrd="7" destOrd="0" presId="urn:microsoft.com/office/officeart/2008/layout/LinedList"/>
    <dgm:cxn modelId="{F805EB91-D738-438C-8A29-948D5CAC92E4}" type="presParOf" srcId="{8D1E7717-1CAE-4D3B-BA6A-327A9A170C0E}" destId="{32591D1B-770D-4439-81CE-39ACE2B0F4BB}" srcOrd="0" destOrd="0" presId="urn:microsoft.com/office/officeart/2008/layout/LinedList"/>
    <dgm:cxn modelId="{DD4CEA58-906C-408C-8761-46A6781B077B}" type="presParOf" srcId="{8D1E7717-1CAE-4D3B-BA6A-327A9A170C0E}" destId="{C5D560E2-FCA2-4402-8114-6754E5AB41A6}" srcOrd="1" destOrd="0" presId="urn:microsoft.com/office/officeart/2008/layout/LinedList"/>
    <dgm:cxn modelId="{BC7E7811-DA66-4065-A474-0592669A215B}" type="presParOf" srcId="{25CA5423-8BEB-48D1-BBBF-9DFA413B2736}" destId="{C6655D64-E4C6-492E-9663-BDA779C9ABF1}" srcOrd="8" destOrd="0" presId="urn:microsoft.com/office/officeart/2008/layout/LinedList"/>
    <dgm:cxn modelId="{63F8B787-5F4F-48EC-A7B9-16561AF811E1}" type="presParOf" srcId="{25CA5423-8BEB-48D1-BBBF-9DFA413B2736}" destId="{A3868AAB-65C6-4A1A-A5FC-AC0F7A05ADE5}" srcOrd="9" destOrd="0" presId="urn:microsoft.com/office/officeart/2008/layout/LinedList"/>
    <dgm:cxn modelId="{DFFF4303-2CC9-42D5-A7C5-A020D0D5C892}" type="presParOf" srcId="{A3868AAB-65C6-4A1A-A5FC-AC0F7A05ADE5}" destId="{A88EB802-3EE4-4675-AF96-EBE4A437B498}" srcOrd="0" destOrd="0" presId="urn:microsoft.com/office/officeart/2008/layout/LinedList"/>
    <dgm:cxn modelId="{82E3F3DA-3663-40D3-8EE5-E5E01141C13A}" type="presParOf" srcId="{A3868AAB-65C6-4A1A-A5FC-AC0F7A05ADE5}" destId="{E4318400-FBF2-4ED2-AC16-1DDCC6414D66}" srcOrd="1" destOrd="0" presId="urn:microsoft.com/office/officeart/2008/layout/LinedList"/>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Integrate ERP Systems</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Digital Finance and Accounting</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Connected Agile IT</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49E253E0-4D67-41B5-8138-BF1D06014D97}">
      <dgm:prSet phldrT="[Text]"/>
      <dgm:spPr/>
      <dgm:t>
        <a:bodyPr/>
        <a:lstStyle/>
        <a:p>
          <a:r>
            <a:rPr lang="en-US" dirty="0" smtClean="0"/>
            <a:t>Augmented Reality</a:t>
          </a:r>
          <a:endParaRPr lang="en-US" dirty="0"/>
        </a:p>
      </dgm:t>
    </dgm:pt>
    <dgm:pt modelId="{BFDF7C02-2DF8-4721-9C9E-3E9FE3C142BF}" type="parTrans" cxnId="{CDDFA8A5-D85F-44F8-9E46-87E3B5849903}">
      <dgm:prSet/>
      <dgm:spPr/>
      <dgm:t>
        <a:bodyPr/>
        <a:lstStyle/>
        <a:p>
          <a:endParaRPr lang="en-US"/>
        </a:p>
      </dgm:t>
    </dgm:pt>
    <dgm:pt modelId="{38727165-B336-48F6-AFEC-78E8792900D2}" type="sibTrans" cxnId="{CDDFA8A5-D85F-44F8-9E46-87E3B5849903}">
      <dgm:prSet/>
      <dgm:spPr/>
      <dgm:t>
        <a:bodyPr/>
        <a:lstStyle/>
        <a:p>
          <a:endParaRPr lang="en-US"/>
        </a:p>
      </dgm:t>
    </dgm:pt>
    <dgm:pt modelId="{D255A851-0255-4245-A4FA-B6D737458C3A}">
      <dgm:prSet phldrT="[Text]"/>
      <dgm:spPr/>
      <dgm:t>
        <a:bodyPr/>
        <a:lstStyle/>
        <a:p>
          <a:r>
            <a:rPr lang="en-US" smtClean="0"/>
            <a:t>UX Interface Support</a:t>
          </a:r>
          <a:endParaRPr lang="en-US" dirty="0"/>
        </a:p>
      </dgm:t>
    </dgm:pt>
    <dgm:pt modelId="{577AA1FF-4891-4F22-B7DE-669FDF09A47C}" type="parTrans" cxnId="{98EF718F-05D0-4DBE-B015-7FEB4C7BAC7D}">
      <dgm:prSet/>
      <dgm:spPr/>
      <dgm:t>
        <a:bodyPr/>
        <a:lstStyle/>
        <a:p>
          <a:endParaRPr lang="en-US"/>
        </a:p>
      </dgm:t>
    </dgm:pt>
    <dgm:pt modelId="{830836E1-AA5F-4AD2-BF5C-F7D10BE18B75}" type="sibTrans" cxnId="{98EF718F-05D0-4DBE-B015-7FEB4C7BAC7D}">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11FC120A-7C42-4A63-B589-706A81D3D5DF}" type="pres">
      <dgm:prSet presAssocID="{49E253E0-4D67-41B5-8138-BF1D06014D97}" presName="thickLine" presStyleLbl="alignNode1" presStyleIdx="3" presStyleCnt="5"/>
      <dgm:spPr/>
      <dgm:t>
        <a:bodyPr/>
        <a:lstStyle/>
        <a:p>
          <a:endParaRPr lang="en-US"/>
        </a:p>
      </dgm:t>
    </dgm:pt>
    <dgm:pt modelId="{3188E2F0-C4D4-4A08-AD49-47C952B82851}" type="pres">
      <dgm:prSet presAssocID="{49E253E0-4D67-41B5-8138-BF1D06014D97}" presName="horz1" presStyleCnt="0"/>
      <dgm:spPr/>
      <dgm:t>
        <a:bodyPr/>
        <a:lstStyle/>
        <a:p>
          <a:endParaRPr lang="en-US"/>
        </a:p>
      </dgm:t>
    </dgm:pt>
    <dgm:pt modelId="{43227015-440F-40FC-B85D-FE88999A2403}" type="pres">
      <dgm:prSet presAssocID="{49E253E0-4D67-41B5-8138-BF1D06014D97}" presName="tx1" presStyleLbl="revTx" presStyleIdx="3" presStyleCnt="5"/>
      <dgm:spPr/>
      <dgm:t>
        <a:bodyPr/>
        <a:lstStyle/>
        <a:p>
          <a:endParaRPr lang="en-US"/>
        </a:p>
      </dgm:t>
    </dgm:pt>
    <dgm:pt modelId="{742113BD-4874-48FB-9EB5-C7BF4A7856F3}" type="pres">
      <dgm:prSet presAssocID="{49E253E0-4D67-41B5-8138-BF1D06014D97}" presName="vert1" presStyleCnt="0"/>
      <dgm:spPr/>
      <dgm:t>
        <a:bodyPr/>
        <a:lstStyle/>
        <a:p>
          <a:endParaRPr lang="en-US"/>
        </a:p>
      </dgm:t>
    </dgm:pt>
    <dgm:pt modelId="{A71E3101-03BF-41C5-942E-6395FD969F88}" type="pres">
      <dgm:prSet presAssocID="{D255A851-0255-4245-A4FA-B6D737458C3A}" presName="thickLine" presStyleLbl="alignNode1" presStyleIdx="4" presStyleCnt="5"/>
      <dgm:spPr/>
      <dgm:t>
        <a:bodyPr/>
        <a:lstStyle/>
        <a:p>
          <a:endParaRPr lang="en-US"/>
        </a:p>
      </dgm:t>
    </dgm:pt>
    <dgm:pt modelId="{C8457198-42A0-45BA-A8E3-217F750945A9}" type="pres">
      <dgm:prSet presAssocID="{D255A851-0255-4245-A4FA-B6D737458C3A}" presName="horz1" presStyleCnt="0"/>
      <dgm:spPr/>
      <dgm:t>
        <a:bodyPr/>
        <a:lstStyle/>
        <a:p>
          <a:endParaRPr lang="en-US"/>
        </a:p>
      </dgm:t>
    </dgm:pt>
    <dgm:pt modelId="{EC6CFFEE-464D-425F-90A3-103CF10F93F8}" type="pres">
      <dgm:prSet presAssocID="{D255A851-0255-4245-A4FA-B6D737458C3A}" presName="tx1" presStyleLbl="revTx" presStyleIdx="4" presStyleCnt="5"/>
      <dgm:spPr/>
      <dgm:t>
        <a:bodyPr/>
        <a:lstStyle/>
        <a:p>
          <a:endParaRPr lang="en-US"/>
        </a:p>
      </dgm:t>
    </dgm:pt>
    <dgm:pt modelId="{3A1A893A-9055-4209-B0DC-6D08962B8584}" type="pres">
      <dgm:prSet presAssocID="{D255A851-0255-4245-A4FA-B6D737458C3A}" presName="vert1" presStyleCnt="0"/>
      <dgm:spPr/>
      <dgm:t>
        <a:bodyPr/>
        <a:lstStyle/>
        <a:p>
          <a:endParaRPr lang="en-US"/>
        </a:p>
      </dgm:t>
    </dgm:pt>
  </dgm:ptLst>
  <dgm:cxnLst>
    <dgm:cxn modelId="{98EF718F-05D0-4DBE-B015-7FEB4C7BAC7D}" srcId="{8BEA2F79-16B6-46E2-86E7-49C7D1FB38D1}" destId="{D255A851-0255-4245-A4FA-B6D737458C3A}" srcOrd="4" destOrd="0" parTransId="{577AA1FF-4891-4F22-B7DE-669FDF09A47C}" sibTransId="{830836E1-AA5F-4AD2-BF5C-F7D10BE18B75}"/>
    <dgm:cxn modelId="{7C3B4C7F-4104-49A2-82BA-F47E46359C8F}" srcId="{8BEA2F79-16B6-46E2-86E7-49C7D1FB38D1}" destId="{34C13F36-70FA-4547-85C8-C4EFC629E641}" srcOrd="1" destOrd="0" parTransId="{737499C7-2C97-4BC5-B04C-70F29509C332}" sibTransId="{5D9E7AAA-D754-477F-AEAB-4599533ED11D}"/>
    <dgm:cxn modelId="{87C3C2D1-643F-406A-BE33-B90DBDB0C055}" type="presOf" srcId="{34C13F36-70FA-4547-85C8-C4EFC629E641}" destId="{A95CBFB1-5AF7-4752-AF7D-92D182955498}" srcOrd="0" destOrd="0" presId="urn:microsoft.com/office/officeart/2008/layout/LinedList"/>
    <dgm:cxn modelId="{D3A11922-90B7-42D1-8387-7200815F6DF1}" type="presOf" srcId="{7BB7BB97-BDD6-483A-82D1-39C2816EF341}" destId="{888F5893-2CDE-4B7E-9DFF-61D65225B35A}" srcOrd="0" destOrd="0" presId="urn:microsoft.com/office/officeart/2008/layout/LinedList"/>
    <dgm:cxn modelId="{6A01F7C4-4CFE-41B5-9260-1185353DA159}" srcId="{8BEA2F79-16B6-46E2-86E7-49C7D1FB38D1}" destId="{BB71A4A1-27A7-4F3E-A3DD-6740073996BF}" srcOrd="2" destOrd="0" parTransId="{D9D2999A-C14E-4E93-94B1-476B16ADA91E}" sibTransId="{7D997EBC-B6DB-4FA8-814F-C0530AB2E1BE}"/>
    <dgm:cxn modelId="{6A6E15C7-061B-4F30-AF47-465372A88B2F}" srcId="{8BEA2F79-16B6-46E2-86E7-49C7D1FB38D1}" destId="{7BB7BB97-BDD6-483A-82D1-39C2816EF341}" srcOrd="0" destOrd="0" parTransId="{434A1FF0-D711-4331-824D-5A46DA941D37}" sibTransId="{DCBAF045-F7A0-4F49-8255-08C5DA8B90D2}"/>
    <dgm:cxn modelId="{B4EFC9B0-54AA-476E-9510-00EEA05D629B}" type="presOf" srcId="{BB71A4A1-27A7-4F3E-A3DD-6740073996BF}" destId="{29D09A75-DE9B-4489-8260-0DF02A7AAF6C}" srcOrd="0" destOrd="0" presId="urn:microsoft.com/office/officeart/2008/layout/LinedList"/>
    <dgm:cxn modelId="{CDDFA8A5-D85F-44F8-9E46-87E3B5849903}" srcId="{8BEA2F79-16B6-46E2-86E7-49C7D1FB38D1}" destId="{49E253E0-4D67-41B5-8138-BF1D06014D97}" srcOrd="3" destOrd="0" parTransId="{BFDF7C02-2DF8-4721-9C9E-3E9FE3C142BF}" sibTransId="{38727165-B336-48F6-AFEC-78E8792900D2}"/>
    <dgm:cxn modelId="{44D6791A-C646-45F3-B5BA-540F2BB4F1AB}" type="presOf" srcId="{8BEA2F79-16B6-46E2-86E7-49C7D1FB38D1}" destId="{1496FF6E-A424-4AEF-A323-34386EFF14E7}" srcOrd="0" destOrd="0" presId="urn:microsoft.com/office/officeart/2008/layout/LinedList"/>
    <dgm:cxn modelId="{ECD55F1C-F135-45E2-AB63-DF9CF313BE76}" type="presOf" srcId="{49E253E0-4D67-41B5-8138-BF1D06014D97}" destId="{43227015-440F-40FC-B85D-FE88999A2403}" srcOrd="0" destOrd="0" presId="urn:microsoft.com/office/officeart/2008/layout/LinedList"/>
    <dgm:cxn modelId="{05E8E145-0EBB-441B-8509-6E890CD7BD9A}" type="presOf" srcId="{D255A851-0255-4245-A4FA-B6D737458C3A}" destId="{EC6CFFEE-464D-425F-90A3-103CF10F93F8}" srcOrd="0" destOrd="0" presId="urn:microsoft.com/office/officeart/2008/layout/LinedList"/>
    <dgm:cxn modelId="{DF192C67-9A34-4333-A195-01D0DEE0DBCD}" type="presParOf" srcId="{1496FF6E-A424-4AEF-A323-34386EFF14E7}" destId="{59BD86CE-2F36-46A1-8592-B0A28E6D04E0}" srcOrd="0" destOrd="0" presId="urn:microsoft.com/office/officeart/2008/layout/LinedList"/>
    <dgm:cxn modelId="{FD76D1A1-E51C-436D-838B-0E2E8C877541}" type="presParOf" srcId="{1496FF6E-A424-4AEF-A323-34386EFF14E7}" destId="{D7F985F8-97D8-4000-8D9A-148A7D54A5EA}" srcOrd="1" destOrd="0" presId="urn:microsoft.com/office/officeart/2008/layout/LinedList"/>
    <dgm:cxn modelId="{89591B90-2193-4E97-82FF-D63421C70EBB}" type="presParOf" srcId="{D7F985F8-97D8-4000-8D9A-148A7D54A5EA}" destId="{888F5893-2CDE-4B7E-9DFF-61D65225B35A}" srcOrd="0" destOrd="0" presId="urn:microsoft.com/office/officeart/2008/layout/LinedList"/>
    <dgm:cxn modelId="{20239A55-46CE-4B93-A437-110B3D41B81B}" type="presParOf" srcId="{D7F985F8-97D8-4000-8D9A-148A7D54A5EA}" destId="{0BD52469-E57A-4C7E-8CCE-1E67252BB05B}" srcOrd="1" destOrd="0" presId="urn:microsoft.com/office/officeart/2008/layout/LinedList"/>
    <dgm:cxn modelId="{0D88B6E3-E2AE-4639-8E0C-F7BE197B8573}" type="presParOf" srcId="{1496FF6E-A424-4AEF-A323-34386EFF14E7}" destId="{EBD9EC8C-99A8-48C9-83DE-2D167D3424C3}" srcOrd="2" destOrd="0" presId="urn:microsoft.com/office/officeart/2008/layout/LinedList"/>
    <dgm:cxn modelId="{FA6E052E-8980-46EE-A8C3-00506B57B900}" type="presParOf" srcId="{1496FF6E-A424-4AEF-A323-34386EFF14E7}" destId="{2F728BA2-2749-46B8-9EAB-8E5D0BBC7616}" srcOrd="3" destOrd="0" presId="urn:microsoft.com/office/officeart/2008/layout/LinedList"/>
    <dgm:cxn modelId="{619266B2-33BD-491C-A138-7DA8C11D887D}" type="presParOf" srcId="{2F728BA2-2749-46B8-9EAB-8E5D0BBC7616}" destId="{A95CBFB1-5AF7-4752-AF7D-92D182955498}" srcOrd="0" destOrd="0" presId="urn:microsoft.com/office/officeart/2008/layout/LinedList"/>
    <dgm:cxn modelId="{436EEDCB-4519-411C-8075-E37F9F9C5BA7}" type="presParOf" srcId="{2F728BA2-2749-46B8-9EAB-8E5D0BBC7616}" destId="{5CD563E4-ADEB-4644-BB45-0A0993F7D624}" srcOrd="1" destOrd="0" presId="urn:microsoft.com/office/officeart/2008/layout/LinedList"/>
    <dgm:cxn modelId="{F9B79A35-0B60-45B7-949B-35E75A536C21}" type="presParOf" srcId="{1496FF6E-A424-4AEF-A323-34386EFF14E7}" destId="{8DDAFC22-9B81-47DF-A4CF-F7B3A58515BB}" srcOrd="4" destOrd="0" presId="urn:microsoft.com/office/officeart/2008/layout/LinedList"/>
    <dgm:cxn modelId="{A07B72A6-791E-4642-9503-33DC0B6D40A7}" type="presParOf" srcId="{1496FF6E-A424-4AEF-A323-34386EFF14E7}" destId="{906E046D-102D-4B06-B842-572F6A2F5FF5}" srcOrd="5" destOrd="0" presId="urn:microsoft.com/office/officeart/2008/layout/LinedList"/>
    <dgm:cxn modelId="{B966E530-2869-4D7E-8A48-9367F55AF00B}" type="presParOf" srcId="{906E046D-102D-4B06-B842-572F6A2F5FF5}" destId="{29D09A75-DE9B-4489-8260-0DF02A7AAF6C}" srcOrd="0" destOrd="0" presId="urn:microsoft.com/office/officeart/2008/layout/LinedList"/>
    <dgm:cxn modelId="{E4D66F94-203A-44B1-A7EF-B188D953FF1A}" type="presParOf" srcId="{906E046D-102D-4B06-B842-572F6A2F5FF5}" destId="{449C12C8-CC78-4C41-988D-B5F4D35971FA}" srcOrd="1" destOrd="0" presId="urn:microsoft.com/office/officeart/2008/layout/LinedList"/>
    <dgm:cxn modelId="{CE60A36C-BF2E-43D6-AB20-DF833BB45045}" type="presParOf" srcId="{1496FF6E-A424-4AEF-A323-34386EFF14E7}" destId="{11FC120A-7C42-4A63-B589-706A81D3D5DF}" srcOrd="6" destOrd="0" presId="urn:microsoft.com/office/officeart/2008/layout/LinedList"/>
    <dgm:cxn modelId="{CC6D77CF-F243-482B-80BC-F55ED431DBEB}" type="presParOf" srcId="{1496FF6E-A424-4AEF-A323-34386EFF14E7}" destId="{3188E2F0-C4D4-4A08-AD49-47C952B82851}" srcOrd="7" destOrd="0" presId="urn:microsoft.com/office/officeart/2008/layout/LinedList"/>
    <dgm:cxn modelId="{ED3ACD91-112B-499E-88B0-F8FFD01B4CE5}" type="presParOf" srcId="{3188E2F0-C4D4-4A08-AD49-47C952B82851}" destId="{43227015-440F-40FC-B85D-FE88999A2403}" srcOrd="0" destOrd="0" presId="urn:microsoft.com/office/officeart/2008/layout/LinedList"/>
    <dgm:cxn modelId="{48A6A727-85F9-4B2C-8F25-BA14253F22F0}" type="presParOf" srcId="{3188E2F0-C4D4-4A08-AD49-47C952B82851}" destId="{742113BD-4874-48FB-9EB5-C7BF4A7856F3}" srcOrd="1" destOrd="0" presId="urn:microsoft.com/office/officeart/2008/layout/LinedList"/>
    <dgm:cxn modelId="{4069A618-4436-4A6E-8C7B-9511A42C3AE3}" type="presParOf" srcId="{1496FF6E-A424-4AEF-A323-34386EFF14E7}" destId="{A71E3101-03BF-41C5-942E-6395FD969F88}" srcOrd="8" destOrd="0" presId="urn:microsoft.com/office/officeart/2008/layout/LinedList"/>
    <dgm:cxn modelId="{1C7A07FF-1EE4-46B8-A14C-20BA454F780F}" type="presParOf" srcId="{1496FF6E-A424-4AEF-A323-34386EFF14E7}" destId="{C8457198-42A0-45BA-A8E3-217F750945A9}" srcOrd="9" destOrd="0" presId="urn:microsoft.com/office/officeart/2008/layout/LinedList"/>
    <dgm:cxn modelId="{75D9EA76-D6C6-4A4C-A607-281ABA78BABB}" type="presParOf" srcId="{C8457198-42A0-45BA-A8E3-217F750945A9}" destId="{EC6CFFEE-464D-425F-90A3-103CF10F93F8}" srcOrd="0" destOrd="0" presId="urn:microsoft.com/office/officeart/2008/layout/LinedList"/>
    <dgm:cxn modelId="{7377D03E-020B-4CE4-BE31-EC4E9B094E0B}" type="presParOf" srcId="{C8457198-42A0-45BA-A8E3-217F750945A9}" destId="{3A1A893A-9055-4209-B0DC-6D08962B8584}" srcOrd="1" destOrd="0" presId="urn:microsoft.com/office/officeart/2008/layout/LinedList"/>
  </dgm:cxnLst>
  <dgm:bg/>
  <dgm:whole/>
  <dgm:extLst>
    <a:ext uri="http://schemas.microsoft.com/office/drawing/2008/diagram">
      <dsp:dataModelExt xmlns:dsp="http://schemas.microsoft.com/office/drawing/2008/diagram" relId="rId3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175FB86A-D1D8-4B5A-8094-1E998476F1FC}" type="datetimeFigureOut">
              <a:rPr lang="en-US" smtClean="0"/>
              <a:t>1/18/2018</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607F8585-D10D-44B4-8CD8-23F999B3C0BD}" type="slidenum">
              <a:rPr lang="en-US" smtClean="0"/>
              <a:t>‹#›</a:t>
            </a:fld>
            <a:endParaRPr lang="en-US"/>
          </a:p>
        </p:txBody>
      </p:sp>
    </p:spTree>
    <p:extLst>
      <p:ext uri="{BB962C8B-B14F-4D97-AF65-F5344CB8AC3E}">
        <p14:creationId xmlns:p14="http://schemas.microsoft.com/office/powerpoint/2010/main" val="140050618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jpeg>
</file>

<file path=ppt/media/image54.png>
</file>

<file path=ppt/media/image55.png>
</file>

<file path=ppt/media/image56.png>
</file>

<file path=ppt/media/image6.jp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1EDDFC6C-D092-460B-AA5D-8C11C5966049}" type="datetimeFigureOut">
              <a:rPr lang="en-US" smtClean="0"/>
              <a:t>1/18/2018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BC02897E-1B9B-4D97-95E3-E7A13458AE70}" type="slidenum">
              <a:rPr lang="en-US" smtClean="0"/>
              <a:t>‹#›</a:t>
            </a:fld>
            <a:endParaRPr lang="en-US"/>
          </a:p>
        </p:txBody>
      </p:sp>
    </p:spTree>
    <p:extLst>
      <p:ext uri="{BB962C8B-B14F-4D97-AF65-F5344CB8AC3E}">
        <p14:creationId xmlns:p14="http://schemas.microsoft.com/office/powerpoint/2010/main" val="138348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newsroom.intel.com/editorials/brian-krzanich-our-strategy-and-the-future-of-intel/"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www.3gpp.org/release-15"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iiconsortium.or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3D889956-7041-41AC-97B5-8DE670E7B5BF}"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8261561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we’re begin</a:t>
            </a:r>
            <a:r>
              <a:rPr lang="en-US" baseline="0" dirty="0" smtClean="0"/>
              <a:t> to move along this path of industry 4.0 and it’s important to start with the basic questions.  What is Industry 4.0? Is it simply putting sensors on all my equipment and looking at the data? Is it using the data to more closely track a roadmap that a project team has laid out? Is it able modeling my industrial processes in the cloud? Is it about improving worker safety?</a:t>
            </a:r>
          </a:p>
          <a:p>
            <a:endParaRPr lang="en-US" baseline="0" dirty="0" smtClean="0"/>
          </a:p>
          <a:p>
            <a:r>
              <a:rPr lang="en-US" baseline="0" dirty="0" err="1" smtClean="0"/>
              <a:t>Bosche’s</a:t>
            </a:r>
            <a:r>
              <a:rPr lang="en-US" baseline="0" dirty="0" smtClean="0"/>
              <a:t> manufacturing tools group developed a connected torque wrench that assembly line workers can use in building products on an assemble line. </a:t>
            </a:r>
            <a:r>
              <a:rPr lang="en-US" dirty="0"/>
              <a:t> The sensors in the torque wrench identifies the specifications for the part, sends the cloud, and the cloud instructs the wrench to automatically apply the correct level of torque. Mistakes – especially operator error – can be essentially eliminated, even on a dynamic production line and risk of a worker accident is reduced. In addition, the cloud will keep a record of all the elements that affect quality: materials, machines, tools and people. For the torque wrench, the cloud automatically captures the torque applied to a specific part, the specific wrench that was used, when that wrench was last calibrated and the employee who used it. If a company later learns that the wrench was faulty in some way, the cloud can identity every part affected and a recall can be both fast and keenly focused on just the relevant products. (Reference: http://i40.bosch-si.com/)</a:t>
            </a:r>
          </a:p>
          <a:p>
            <a:endParaRPr lang="en-US" dirty="0"/>
          </a:p>
          <a:p>
            <a:r>
              <a:rPr lang="en-US" b="1" dirty="0"/>
              <a:t>Industry 4.0 is about the advantages of gaining visibility into your industrial, manufacturing and business processes.</a:t>
            </a:r>
          </a:p>
          <a:p>
            <a:endParaRPr lang="en-US" dirty="0"/>
          </a:p>
          <a:p>
            <a:r>
              <a:rPr lang="en-US" b="1" dirty="0"/>
              <a:t>Having real-time data also enables new revenue models. </a:t>
            </a:r>
          </a:p>
          <a:p>
            <a:endParaRPr lang="en-US" dirty="0"/>
          </a:p>
          <a:p>
            <a:r>
              <a:rPr lang="en-US" dirty="0"/>
              <a:t>Rolls-Royce and General Electric partnered together to manufacture jet engines that can be sold as a service, rather than simply a product. Packaged into regular costs for airline buyers are maintenance and upgrades, with </a:t>
            </a:r>
            <a:r>
              <a:rPr lang="en-US" dirty="0" err="1"/>
              <a:t>IoT</a:t>
            </a:r>
            <a:r>
              <a:rPr lang="en-US" dirty="0"/>
              <a:t> systems telling them when to take action. </a:t>
            </a:r>
          </a:p>
          <a:p>
            <a:endParaRPr lang="en-US" dirty="0"/>
          </a:p>
          <a:p>
            <a:r>
              <a:rPr lang="en-US" dirty="0"/>
              <a:t>Meanwhile, Michelin uses sensors on customers’ delivery trucks to help human experts suggest more efficient travel and sell tires based on the number of miles driven.</a:t>
            </a:r>
          </a:p>
          <a:p>
            <a:endParaRPr lang="en-US" dirty="0"/>
          </a:p>
          <a:p>
            <a:endParaRPr lang="en-US" dirty="0"/>
          </a:p>
          <a:p>
            <a:endParaRPr lang="en-US" dirty="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11</a:t>
            </a:fld>
            <a:endParaRPr lang="en-US"/>
          </a:p>
        </p:txBody>
      </p:sp>
    </p:spTree>
    <p:extLst>
      <p:ext uri="{BB962C8B-B14F-4D97-AF65-F5344CB8AC3E}">
        <p14:creationId xmlns:p14="http://schemas.microsoft.com/office/powerpoint/2010/main" val="20747700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Germany story</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12</a:t>
            </a:fld>
            <a:endParaRPr lang="en-US"/>
          </a:p>
        </p:txBody>
      </p:sp>
    </p:spTree>
    <p:extLst>
      <p:ext uri="{BB962C8B-B14F-4D97-AF65-F5344CB8AC3E}">
        <p14:creationId xmlns:p14="http://schemas.microsoft.com/office/powerpoint/2010/main" val="24256316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hlinkClick r:id="rId3"/>
              </a:rPr>
              <a:t>Intel is transforming</a:t>
            </a:r>
            <a:r>
              <a:rPr lang="en-US" sz="900" dirty="0"/>
              <a:t> from a PC company to a company that powers the cloud and billions of smart, connected computing devices. These devices will use the power of Intel technology to process data being generated from “things,” connect to and learn from data being analyzed in the cloud, and deliver amazing new experiences.</a:t>
            </a:r>
          </a:p>
          <a:p>
            <a:endParaRPr lang="en-US" sz="900" dirty="0"/>
          </a:p>
          <a:p>
            <a:pPr defTabSz="931774">
              <a:defRPr/>
            </a:pPr>
            <a:r>
              <a:rPr lang="en-US" sz="900" dirty="0"/>
              <a:t>As the Internet of Things evolves, we see three distinct phases emerging. The first is to make everyday objects smart – this is well underway with everything from smart toothbrushes to smart car seats now available. The second is to connect the unconnected, with new devices connecting to the cloud and enabling new revenue, services and savings. New devices like cars and watches are being designed with connectivity and intelligence built into the device. The third is just emerging when devices will require constant connectivity and will need the intelligence to make real-time decisions based on their surroundings. This is the “autonomous era,” and machine learning and computer vision will become critical for all kinds of machines. </a:t>
            </a:r>
          </a:p>
          <a:p>
            <a:pPr defTabSz="931774">
              <a:defRPr/>
            </a:pPr>
            <a:r>
              <a:rPr lang="en-US" sz="900" dirty="0"/>
              <a:t>Intel’s goal is to lead the industry in transforming businesses and the way we live by making it simple to create exciting, new IoT solutions.   </a:t>
            </a:r>
            <a:endParaRPr lang="en-US" dirty="0" smtClean="0"/>
          </a:p>
          <a:p>
            <a:endParaRPr lang="en-US" sz="900" dirty="0"/>
          </a:p>
          <a:p>
            <a:r>
              <a:rPr lang="en-US" sz="900" dirty="0"/>
              <a:t>(source https://newsroom.intel.com/editorials/intel-acquires-computer-vision-for-iot-automotive/) </a:t>
            </a:r>
          </a:p>
          <a:p>
            <a:endParaRPr lang="en-US" sz="900"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13</a:t>
            </a:fld>
            <a:endParaRPr lang="en-US">
              <a:solidFill>
                <a:prstClr val="black"/>
              </a:solidFill>
              <a:latin typeface="Arial"/>
            </a:endParaRPr>
          </a:p>
        </p:txBody>
      </p:sp>
    </p:spTree>
    <p:extLst>
      <p:ext uri="{BB962C8B-B14F-4D97-AF65-F5344CB8AC3E}">
        <p14:creationId xmlns:p14="http://schemas.microsoft.com/office/powerpoint/2010/main" val="30754559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t>Why choose Intel -based technology for your solution? </a:t>
            </a:r>
          </a:p>
          <a:p>
            <a:endParaRPr lang="en-US" sz="900" dirty="0"/>
          </a:p>
          <a:p>
            <a:r>
              <a:rPr lang="en-US" sz="900" dirty="0"/>
              <a:t>First of all, it's an open platform. You're not going to be locked into proprietary hardware and software. It has interoperability with the existing assets you already own. It already will work with your data center and the software running in your data center because 98% of the data centers in the world run on Intel architecture. It enables significant performance at the edge so we can push compute so we can run analytics at the edge, which is a lower cost way to implement this solution. You get less networking and you get better reaction time.</a:t>
            </a:r>
          </a:p>
          <a:p>
            <a:r>
              <a:rPr lang="en-US" sz="900" dirty="0"/>
              <a:t> </a:t>
            </a:r>
          </a:p>
          <a:p>
            <a:r>
              <a:rPr lang="en-US" sz="900" dirty="0"/>
              <a:t>Intel offers security from the hardware in the device, to the edge, to the cloud. You can embed the security in the hardware as well as the software that goes with it. Intel security solutions are constantly running analytics to look for threats and break ins – it’s a solution that not only protects, but also detects and corrects the security in the ever-changing world of threats. </a:t>
            </a:r>
          </a:p>
          <a:p>
            <a:r>
              <a:rPr lang="en-US" sz="900" dirty="0"/>
              <a:t> </a:t>
            </a:r>
          </a:p>
          <a:p>
            <a:r>
              <a:rPr lang="en-US" sz="900" dirty="0"/>
              <a:t>The Intel system is scalable. We’ve proven that by scaling Intel architecture from personal computers to servers and data centers. The cloud scaled with it. The Internet scaled with it. And we can scale with IOT. </a:t>
            </a:r>
          </a:p>
          <a:p>
            <a:endParaRPr lang="en-US" sz="900" dirty="0"/>
          </a:p>
          <a:p>
            <a:r>
              <a:rPr lang="en-US" sz="900" dirty="0"/>
              <a:t>And Intel technology is built with manageability in mind. You already own software that manages an Intel-based system: you can reuse your asset. Your investment in people. You already know how to do this. Therefore you're going to get a faster, more flexible deployment.</a:t>
            </a:r>
          </a:p>
          <a:p>
            <a:r>
              <a:rPr lang="en-US" sz="900" dirty="0"/>
              <a:t> </a:t>
            </a:r>
          </a:p>
          <a:p>
            <a:r>
              <a:rPr lang="en-US" sz="900" dirty="0"/>
              <a:t> </a:t>
            </a:r>
          </a:p>
          <a:p>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12082678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a:xfrm>
            <a:off x="750161" y="4641305"/>
            <a:ext cx="5987900" cy="4476894"/>
          </a:xfrm>
        </p:spPr>
        <p:txBody>
          <a:bodyPr>
            <a:normAutofit/>
          </a:bodyPr>
          <a:lstStyle/>
          <a:p>
            <a:endParaRPr lang="en-US" sz="1000" dirty="0">
              <a:latin typeface="+mj-lt"/>
            </a:endParaRPr>
          </a:p>
        </p:txBody>
      </p:sp>
      <p:sp>
        <p:nvSpPr>
          <p:cNvPr id="4" name="Header Placeholder 3"/>
          <p:cNvSpPr>
            <a:spLocks noGrp="1"/>
          </p:cNvSpPr>
          <p:nvPr>
            <p:ph type="hdr" sz="quarter" idx="10"/>
          </p:nvPr>
        </p:nvSpPr>
        <p:spPr/>
        <p:txBody>
          <a:bodyPr/>
          <a:lstStyle/>
          <a:p>
            <a:pPr>
              <a:defRPr/>
            </a:pPr>
            <a:r>
              <a:rPr lang="en-US" dirty="0" smtClean="0">
                <a:solidFill>
                  <a:prstClr val="black"/>
                </a:solidFill>
              </a:rPr>
              <a:t>Presentation Title</a:t>
            </a:r>
            <a:endParaRPr lang="de-DE" dirty="0">
              <a:solidFill>
                <a:prstClr val="black"/>
              </a:solidFill>
            </a:endParaRPr>
          </a:p>
        </p:txBody>
      </p:sp>
      <p:sp>
        <p:nvSpPr>
          <p:cNvPr id="5" name="Date Placeholder 4"/>
          <p:cNvSpPr>
            <a:spLocks noGrp="1"/>
          </p:cNvSpPr>
          <p:nvPr>
            <p:ph type="dt" sz="quarter" idx="11"/>
          </p:nvPr>
        </p:nvSpPr>
        <p:spPr/>
        <p:txBody>
          <a:bodyPr/>
          <a:lstStyle/>
          <a:p>
            <a:pPr>
              <a:defRPr/>
            </a:pPr>
            <a:fld id="{5398E22D-80CC-48C7-B1AC-0CC3EACD6942}" type="datetime4">
              <a:rPr lang="en-US" smtClean="0">
                <a:solidFill>
                  <a:prstClr val="black"/>
                </a:solidFill>
              </a:rPr>
              <a:pPr>
                <a:defRPr/>
              </a:pPr>
              <a:t>January 18, 2018</a:t>
            </a:fld>
            <a:endParaRPr lang="en-US" dirty="0">
              <a:solidFill>
                <a:prstClr val="black"/>
              </a:solidFill>
            </a:endParaRPr>
          </a:p>
        </p:txBody>
      </p:sp>
      <p:sp>
        <p:nvSpPr>
          <p:cNvPr id="6" name="Footer Placeholder 5"/>
          <p:cNvSpPr>
            <a:spLocks noGrp="1"/>
          </p:cNvSpPr>
          <p:nvPr>
            <p:ph type="ftr" sz="quarter" idx="12"/>
          </p:nvPr>
        </p:nvSpPr>
        <p:spPr/>
        <p:txBody>
          <a:bodyPr/>
          <a:lstStyle/>
          <a:p>
            <a:pPr>
              <a:defRPr/>
            </a:pPr>
            <a:r>
              <a:rPr lang="de-DE" dirty="0" smtClean="0">
                <a:solidFill>
                  <a:prstClr val="black"/>
                </a:solidFill>
              </a:rPr>
              <a:t>Copyright © 2011 Intel Mobile Communications. All rights reserved.</a:t>
            </a:r>
            <a:endParaRPr lang="de-DE" dirty="0">
              <a:solidFill>
                <a:prstClr val="black"/>
              </a:solidFill>
            </a:endParaRPr>
          </a:p>
        </p:txBody>
      </p:sp>
    </p:spTree>
    <p:extLst>
      <p:ext uri="{BB962C8B-B14F-4D97-AF65-F5344CB8AC3E}">
        <p14:creationId xmlns:p14="http://schemas.microsoft.com/office/powerpoint/2010/main" val="3887407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dirty="0" smtClean="0"/>
              <a:t>Add </a:t>
            </a:r>
            <a:r>
              <a:rPr lang="en-US" dirty="0" err="1" smtClean="0"/>
              <a:t>fpga</a:t>
            </a:r>
            <a:r>
              <a:rPr lang="en-US" dirty="0" smtClean="0"/>
              <a:t>, </a:t>
            </a:r>
            <a:r>
              <a:rPr lang="en-US" dirty="0" err="1" smtClean="0"/>
              <a:t>sw</a:t>
            </a:r>
            <a:r>
              <a:rPr lang="en-US" dirty="0" smtClean="0"/>
              <a:t> solutions, feature highlights</a:t>
            </a:r>
            <a:r>
              <a:rPr lang="en-US" baseline="0" dirty="0" smtClean="0"/>
              <a:t> (</a:t>
            </a:r>
            <a:r>
              <a:rPr lang="en-US" baseline="0" dirty="0" err="1" smtClean="0"/>
              <a:t>ecc</a:t>
            </a:r>
            <a:r>
              <a:rPr lang="en-US" baseline="0" dirty="0" smtClean="0"/>
              <a:t>, </a:t>
            </a:r>
            <a:r>
              <a:rPr lang="en-US" baseline="0" dirty="0" err="1" smtClean="0"/>
              <a:t>ext</a:t>
            </a:r>
            <a:r>
              <a:rPr lang="en-US" baseline="0" dirty="0" smtClean="0"/>
              <a:t> temp, 10+ </a:t>
            </a:r>
            <a:r>
              <a:rPr lang="en-US" baseline="0" dirty="0" err="1" smtClean="0"/>
              <a:t>yr</a:t>
            </a:r>
            <a:r>
              <a:rPr lang="en-US" baseline="0" dirty="0" smtClean="0"/>
              <a:t> support)</a:t>
            </a:r>
          </a:p>
          <a:p>
            <a:endParaRPr lang="en-US" baseline="0" dirty="0" smtClean="0"/>
          </a:p>
          <a:p>
            <a:r>
              <a:rPr lang="en-US" baseline="0" dirty="0" smtClean="0"/>
              <a:t>Remove quark, add </a:t>
            </a:r>
            <a:r>
              <a:rPr lang="en-US" baseline="0" dirty="0" err="1" smtClean="0"/>
              <a:t>movidius</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830867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17</a:t>
            </a:fld>
            <a:endParaRPr lang="en-US"/>
          </a:p>
        </p:txBody>
      </p:sp>
    </p:spTree>
    <p:extLst>
      <p:ext uri="{BB962C8B-B14F-4D97-AF65-F5344CB8AC3E}">
        <p14:creationId xmlns:p14="http://schemas.microsoft.com/office/powerpoint/2010/main" val="16251860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dirty="0" smtClean="0"/>
              <a:t>By</a:t>
            </a:r>
            <a:r>
              <a:rPr lang="en-US" baseline="0" dirty="0" smtClean="0"/>
              <a:t> </a:t>
            </a:r>
            <a:r>
              <a:rPr lang="en-US" dirty="0" smtClean="0"/>
              <a:t>Sahar/</a:t>
            </a:r>
            <a:r>
              <a:rPr lang="en-US" baseline="0" dirty="0" smtClean="0"/>
              <a:t> Mauricio</a:t>
            </a:r>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18</a:t>
            </a:fld>
            <a:endParaRPr lang="en-US">
              <a:solidFill>
                <a:prstClr val="black"/>
              </a:solidFill>
              <a:latin typeface="Arial"/>
            </a:endParaRPr>
          </a:p>
        </p:txBody>
      </p:sp>
    </p:spTree>
    <p:extLst>
      <p:ext uri="{BB962C8B-B14F-4D97-AF65-F5344CB8AC3E}">
        <p14:creationId xmlns:p14="http://schemas.microsoft.com/office/powerpoint/2010/main" val="30780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an optional slide. Search for the whitepapers listed here if you would like to talk about this slide.</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19</a:t>
            </a:fld>
            <a:endParaRPr lang="en-US"/>
          </a:p>
        </p:txBody>
      </p:sp>
    </p:spTree>
    <p:extLst>
      <p:ext uri="{BB962C8B-B14F-4D97-AF65-F5344CB8AC3E}">
        <p14:creationId xmlns:p14="http://schemas.microsoft.com/office/powerpoint/2010/main" val="2024963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Brian McCarthy</a:t>
            </a:r>
          </a:p>
          <a:p>
            <a:endParaRPr lang="en-US" dirty="0" smtClean="0"/>
          </a:p>
          <a:p>
            <a:r>
              <a:rPr lang="en-US" dirty="0" smtClean="0"/>
              <a:t>Survey</a:t>
            </a:r>
            <a:r>
              <a:rPr lang="en-US" baseline="0" dirty="0" smtClean="0"/>
              <a:t> for “Where to Go from here?”</a:t>
            </a:r>
          </a:p>
          <a:p>
            <a:endParaRPr lang="en-US" baseline="0" dirty="0" smtClean="0"/>
          </a:p>
          <a:p>
            <a:r>
              <a:rPr lang="en-US" baseline="0" dirty="0" smtClean="0"/>
              <a:t>Path to Product</a:t>
            </a:r>
          </a:p>
          <a:p>
            <a:endParaRPr lang="en-US" baseline="0" dirty="0" smtClean="0"/>
          </a:p>
          <a:p>
            <a:r>
              <a:rPr lang="en-US" baseline="0" dirty="0" smtClean="0"/>
              <a:t>List the Market Ready Solution</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20</a:t>
            </a:fld>
            <a:endParaRPr lang="en-US"/>
          </a:p>
        </p:txBody>
      </p:sp>
    </p:spTree>
    <p:extLst>
      <p:ext uri="{BB962C8B-B14F-4D97-AF65-F5344CB8AC3E}">
        <p14:creationId xmlns:p14="http://schemas.microsoft.com/office/powerpoint/2010/main" val="2285001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Optional</a:t>
            </a:r>
            <a:r>
              <a:rPr lang="en-US" baseline="0" dirty="0" smtClean="0"/>
              <a:t>: Videos to excite the audience.</a:t>
            </a:r>
          </a:p>
          <a:p>
            <a:endParaRPr lang="en-US" baseline="0" dirty="0" smtClean="0"/>
          </a:p>
          <a:p>
            <a:pPr marL="228600" indent="-228600">
              <a:buAutoNum type="arabicPeriod"/>
            </a:pPr>
            <a:r>
              <a:rPr lang="en-US" baseline="0" dirty="0" smtClean="0"/>
              <a:t>The </a:t>
            </a:r>
            <a:r>
              <a:rPr lang="en-US" b="1" baseline="0" dirty="0" smtClean="0"/>
              <a:t>1</a:t>
            </a:r>
            <a:r>
              <a:rPr lang="en-US" b="1" baseline="30000" dirty="0" smtClean="0"/>
              <a:t>st</a:t>
            </a:r>
            <a:r>
              <a:rPr lang="en-US" b="1" baseline="0" dirty="0" smtClean="0"/>
              <a:t> video </a:t>
            </a:r>
            <a:r>
              <a:rPr lang="en-US" baseline="0" dirty="0" smtClean="0"/>
              <a:t>is </a:t>
            </a:r>
            <a:r>
              <a:rPr lang="en-US" b="1" baseline="0" dirty="0" smtClean="0"/>
              <a:t>1m48s</a:t>
            </a:r>
            <a:r>
              <a:rPr lang="en-US" baseline="0" dirty="0" smtClean="0"/>
              <a:t> and does a good job of being </a:t>
            </a:r>
            <a:r>
              <a:rPr lang="en-US" b="1" baseline="0" dirty="0" smtClean="0"/>
              <a:t>upbeat and exciting</a:t>
            </a:r>
            <a:r>
              <a:rPr lang="en-US" baseline="0" dirty="0" smtClean="0"/>
              <a:t>.</a:t>
            </a:r>
          </a:p>
          <a:p>
            <a:pPr marL="228600" indent="-228600">
              <a:buAutoNum type="arabicPeriod"/>
            </a:pPr>
            <a:r>
              <a:rPr lang="en-US" baseline="0" dirty="0" smtClean="0"/>
              <a:t>The </a:t>
            </a:r>
            <a:r>
              <a:rPr lang="en-US" b="1" baseline="0" dirty="0" smtClean="0"/>
              <a:t>2</a:t>
            </a:r>
            <a:r>
              <a:rPr lang="en-US" b="1" baseline="30000" dirty="0" smtClean="0"/>
              <a:t>nd</a:t>
            </a:r>
            <a:r>
              <a:rPr lang="en-US" b="1" baseline="0" dirty="0" smtClean="0"/>
              <a:t> video </a:t>
            </a:r>
            <a:r>
              <a:rPr lang="en-US" baseline="0" dirty="0" smtClean="0"/>
              <a:t>is </a:t>
            </a:r>
            <a:r>
              <a:rPr lang="en-US" b="1" baseline="0" dirty="0" smtClean="0"/>
              <a:t>2m35s</a:t>
            </a:r>
            <a:r>
              <a:rPr lang="en-US" baseline="0" dirty="0" smtClean="0"/>
              <a:t> and is excellent at briefly </a:t>
            </a:r>
            <a:r>
              <a:rPr lang="en-US" b="1" baseline="0" dirty="0" smtClean="0"/>
              <a:t>summarizing IIoT.</a:t>
            </a:r>
            <a:endParaRPr lang="en-US" b="1" dirty="0"/>
          </a:p>
        </p:txBody>
      </p:sp>
      <p:sp>
        <p:nvSpPr>
          <p:cNvPr id="4" name="Slide Number Placeholder 3"/>
          <p:cNvSpPr>
            <a:spLocks noGrp="1"/>
          </p:cNvSpPr>
          <p:nvPr>
            <p:ph type="sldNum" sz="quarter" idx="10"/>
          </p:nvPr>
        </p:nvSpPr>
        <p:spPr/>
        <p:txBody>
          <a:bodyPr/>
          <a:lstStyle/>
          <a:p>
            <a:fld id="{BC02897E-1B9B-4D97-95E3-E7A13458AE70}" type="slidenum">
              <a:rPr lang="en-US" smtClean="0"/>
              <a:t>2</a:t>
            </a:fld>
            <a:endParaRPr lang="en-US"/>
          </a:p>
        </p:txBody>
      </p:sp>
    </p:spTree>
    <p:extLst>
      <p:ext uri="{BB962C8B-B14F-4D97-AF65-F5344CB8AC3E}">
        <p14:creationId xmlns:p14="http://schemas.microsoft.com/office/powerpoint/2010/main" val="41053239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C02897E-1B9B-4D97-95E3-E7A13458AE70}" type="slidenum">
              <a:rPr lang="en-US" smtClean="0"/>
              <a:t>21</a:t>
            </a:fld>
            <a:endParaRPr lang="en-US"/>
          </a:p>
        </p:txBody>
      </p:sp>
    </p:spTree>
    <p:extLst>
      <p:ext uri="{BB962C8B-B14F-4D97-AF65-F5344CB8AC3E}">
        <p14:creationId xmlns:p14="http://schemas.microsoft.com/office/powerpoint/2010/main" val="4337260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708" indent="-174708" defTabSz="465887" fontAlgn="base">
              <a:buFont typeface="Arial" panose="020B0604020202020204" pitchFamily="34" charset="0"/>
              <a:buChar char="•"/>
              <a:defRPr/>
            </a:pPr>
            <a:r>
              <a:rPr lang="en-US" b="1" u="sng" dirty="0"/>
              <a:t>Honeywell and </a:t>
            </a:r>
            <a:r>
              <a:rPr lang="en-US" b="1" u="sng" dirty="0" err="1"/>
              <a:t>Nextnine</a:t>
            </a:r>
            <a:r>
              <a:rPr lang="en-US" b="1" u="sng" dirty="0"/>
              <a:t>:</a:t>
            </a:r>
          </a:p>
          <a:p>
            <a:pPr marL="174708" indent="-174708" defTabSz="465887" fontAlgn="base">
              <a:buFont typeface="Arial" panose="020B0604020202020204" pitchFamily="34" charset="0"/>
              <a:buChar char="•"/>
              <a:defRPr/>
            </a:pPr>
            <a:endParaRPr lang="en-US" b="1" u="sng" dirty="0"/>
          </a:p>
          <a:p>
            <a:pPr marL="174708" indent="-174708">
              <a:buFontTx/>
              <a:buChar char="-"/>
            </a:pPr>
            <a:r>
              <a:rPr lang="en-US" dirty="0"/>
              <a:t>In June 2017, Honeywell announced that it has signed a definitive agreement to purchase </a:t>
            </a:r>
            <a:r>
              <a:rPr lang="en-US" dirty="0" err="1"/>
              <a:t>Nextnine</a:t>
            </a:r>
            <a:r>
              <a:rPr lang="en-US" dirty="0"/>
              <a:t>, a privately held provider of security management solutions and technologies for industrial cyber security. The addition of </a:t>
            </a:r>
            <a:r>
              <a:rPr lang="en-US" dirty="0" err="1"/>
              <a:t>Nextnine’s</a:t>
            </a:r>
            <a:r>
              <a:rPr lang="en-US" dirty="0"/>
              <a:t> security solutions and secure remote service capabilities is expected to enhance the company’s existing range of cyber security technologies and increase Honeywell’s Connected Plant cyber security customer base.</a:t>
            </a:r>
          </a:p>
          <a:p>
            <a:pPr marL="174708" indent="-174708" defTabSz="465887">
              <a:buFontTx/>
              <a:buChar char="-"/>
              <a:defRPr/>
            </a:pPr>
            <a:r>
              <a:rPr lang="en-US" dirty="0"/>
              <a:t>In April 2017, Baidu </a:t>
            </a:r>
            <a:r>
              <a:rPr lang="en-IN" dirty="0"/>
              <a:t>acquired US-based computer vision start-up </a:t>
            </a:r>
            <a:r>
              <a:rPr lang="en-IN" dirty="0" err="1"/>
              <a:t>xPerception</a:t>
            </a:r>
            <a:r>
              <a:rPr lang="en-IN" dirty="0"/>
              <a:t> to further its AI efforts.</a:t>
            </a:r>
          </a:p>
          <a:p>
            <a:pPr marL="174708" indent="-174708">
              <a:buFontTx/>
              <a:buChar char="-"/>
            </a:pPr>
            <a:r>
              <a:rPr lang="en-US" dirty="0"/>
              <a:t>With this acquisition, customers will be able to deploy and operate a single system, thereby simplifying and better securing their entire site with Honeywell’s capability to provide multi-vendor solutions. </a:t>
            </a:r>
            <a:r>
              <a:rPr lang="en-US" dirty="0" err="1"/>
              <a:t>Nextnine’s</a:t>
            </a:r>
            <a:r>
              <a:rPr lang="en-US" dirty="0"/>
              <a:t> security solutions also will be a key enabler of Honeywell Connected Plant, which combines Honeywell’s industrial expertise, software, and digital technologies that strive to make its customers’ operations more reliable, profitable, and secure than ever before possible. Cyber security is a critical part of that program.</a:t>
            </a:r>
          </a:p>
          <a:p>
            <a:endParaRPr lang="en-US" dirty="0"/>
          </a:p>
          <a:p>
            <a:r>
              <a:rPr lang="en-US" u="sng" dirty="0"/>
              <a:t>Source:</a:t>
            </a:r>
          </a:p>
          <a:p>
            <a:pPr defTabSz="465887">
              <a:defRPr/>
            </a:pPr>
            <a:r>
              <a:rPr lang="en-US" dirty="0"/>
              <a:t>Honeywell to Acquire Industrial Cyber Security Software Provider </a:t>
            </a:r>
            <a:r>
              <a:rPr lang="en-US" dirty="0" err="1"/>
              <a:t>Nextnine</a:t>
            </a:r>
            <a:r>
              <a:rPr lang="en-US" dirty="0"/>
              <a:t>, ARC Advisory Group, June 2017, Link: https://www.arcweb.com/blog/honeywell-acquire-industrial-cyber-security-software-provider-nextnine</a:t>
            </a:r>
            <a:r>
              <a:rPr lang="en-IN" dirty="0">
                <a:solidFill>
                  <a:prstClr val="black"/>
                </a:solidFill>
              </a:rPr>
              <a:t>s</a:t>
            </a:r>
            <a:endParaRPr lang="en-US" dirty="0"/>
          </a:p>
          <a:p>
            <a:endParaRPr lang="en-US" dirty="0" smtClean="0"/>
          </a:p>
          <a:p>
            <a:pPr marL="174708" indent="-174708" defTabSz="465887">
              <a:buFont typeface="Arial" panose="020B0604020202020204" pitchFamily="34" charset="0"/>
              <a:buChar char="•"/>
              <a:defRPr/>
            </a:pPr>
            <a:r>
              <a:rPr lang="en-US" b="1" u="sng" dirty="0"/>
              <a:t>Baidu and </a:t>
            </a:r>
            <a:r>
              <a:rPr lang="en-US" b="1" u="sng" dirty="0" err="1"/>
              <a:t>xPerception</a:t>
            </a:r>
            <a:r>
              <a:rPr lang="en-US" b="1" u="sng" dirty="0"/>
              <a:t>:</a:t>
            </a:r>
          </a:p>
          <a:p>
            <a:pPr marL="174708" indent="-174708" defTabSz="465887">
              <a:buFont typeface="Arial" panose="020B0604020202020204" pitchFamily="34" charset="0"/>
              <a:buChar char="•"/>
              <a:defRPr/>
            </a:pPr>
            <a:endParaRPr lang="en-US" b="1" u="sng" dirty="0"/>
          </a:p>
          <a:p>
            <a:pPr marL="174708" indent="-174708" defTabSz="465887">
              <a:buFontTx/>
              <a:buChar char="-"/>
              <a:defRPr/>
            </a:pPr>
            <a:r>
              <a:rPr lang="en-US" dirty="0"/>
              <a:t>In April 2017, Baidu </a:t>
            </a:r>
            <a:r>
              <a:rPr lang="en-IN" dirty="0"/>
              <a:t>acquired US-based computer vision start-up </a:t>
            </a:r>
            <a:r>
              <a:rPr lang="en-IN" dirty="0" err="1"/>
              <a:t>xPerception</a:t>
            </a:r>
            <a:r>
              <a:rPr lang="en-IN" dirty="0"/>
              <a:t> to further its AI efforts.</a:t>
            </a:r>
          </a:p>
          <a:p>
            <a:pPr marL="174708" indent="-174708" defTabSz="465887">
              <a:buFontTx/>
              <a:buChar char="-"/>
              <a:defRPr/>
            </a:pPr>
            <a:endParaRPr lang="en-IN" dirty="0"/>
          </a:p>
          <a:p>
            <a:pPr marL="174708" indent="-174708" defTabSz="465887">
              <a:buFontTx/>
              <a:buChar char="-"/>
              <a:defRPr/>
            </a:pPr>
            <a:r>
              <a:rPr lang="en-IN" dirty="0"/>
              <a:t>After the conclusion of the proceedings, </a:t>
            </a:r>
            <a:r>
              <a:rPr lang="en-IN" dirty="0" err="1"/>
              <a:t>xPerception</a:t>
            </a:r>
            <a:r>
              <a:rPr lang="en-IN" dirty="0"/>
              <a:t> team would join Baidu Research, move to Baidu’s US and Beijing offices following the acquisition, and continue developing its core technology, visual-inertial simultaneous localization and mapping (SLAM).</a:t>
            </a:r>
          </a:p>
          <a:p>
            <a:pPr marL="174708" indent="-174708" defTabSz="465887">
              <a:buFontTx/>
              <a:buChar char="-"/>
              <a:defRPr/>
            </a:pPr>
            <a:endParaRPr lang="en-IN" dirty="0"/>
          </a:p>
          <a:p>
            <a:pPr marL="174708" indent="-174708" defTabSz="465887">
              <a:buFontTx/>
              <a:buChar char="-"/>
              <a:defRPr/>
            </a:pPr>
            <a:r>
              <a:rPr lang="en-IN" dirty="0" err="1"/>
              <a:t>xPerception</a:t>
            </a:r>
            <a:r>
              <a:rPr lang="en-IN" dirty="0"/>
              <a:t> would assist Baidu in developing visual perception technology for its augmented reality (AR) projects and autonomous driving unit.</a:t>
            </a:r>
          </a:p>
          <a:p>
            <a:pPr marL="174708" indent="-174708" defTabSz="465887">
              <a:buFontTx/>
              <a:buChar char="-"/>
              <a:defRPr/>
            </a:pPr>
            <a:endParaRPr lang="en-IN" dirty="0"/>
          </a:p>
          <a:p>
            <a:pPr defTabSz="465887">
              <a:defRPr/>
            </a:pPr>
            <a:r>
              <a:rPr lang="en-IN" u="sng" dirty="0"/>
              <a:t>Sources:</a:t>
            </a:r>
          </a:p>
          <a:p>
            <a:pPr marL="174708" indent="-174708" defTabSz="465887">
              <a:buFontTx/>
              <a:buChar char="-"/>
              <a:defRPr/>
            </a:pPr>
            <a:r>
              <a:rPr lang="en-IN" dirty="0"/>
              <a:t>Baidu acquires U.S-based computer vision start-up </a:t>
            </a:r>
            <a:r>
              <a:rPr lang="en-IN" dirty="0" err="1"/>
              <a:t>xPerception</a:t>
            </a:r>
            <a:r>
              <a:rPr lang="en-IN" dirty="0"/>
              <a:t> to further its AI efforts, </a:t>
            </a:r>
            <a:r>
              <a:rPr lang="en-IN" dirty="0" err="1"/>
              <a:t>TechPortal</a:t>
            </a:r>
            <a:r>
              <a:rPr lang="en-IN" dirty="0"/>
              <a:t>, Apr 2017, Link: https://thetechportal.com/2017/04/13/baidu-acquires-xperception/</a:t>
            </a:r>
          </a:p>
          <a:p>
            <a:pPr marL="174708" indent="-174708" defTabSz="465887">
              <a:buFontTx/>
              <a:buChar char="-"/>
              <a:defRPr/>
            </a:pPr>
            <a:r>
              <a:rPr lang="en-IN" dirty="0"/>
              <a:t>Brief: Baidu acquires </a:t>
            </a:r>
            <a:r>
              <a:rPr lang="en-IN" dirty="0" err="1"/>
              <a:t>xPerception</a:t>
            </a:r>
            <a:r>
              <a:rPr lang="en-IN" dirty="0"/>
              <a:t> to boost its computer vision tech, </a:t>
            </a:r>
            <a:r>
              <a:rPr lang="en-IN" dirty="0" err="1"/>
              <a:t>TechinAsia</a:t>
            </a:r>
            <a:r>
              <a:rPr lang="en-IN" dirty="0"/>
              <a:t>, Apr 2017, Link: https://www.techinasia.com/baidu-acquires-acquires-xperception-boost-computer-vision-tech</a:t>
            </a:r>
          </a:p>
          <a:p>
            <a:pPr marL="174708" indent="-174708" defTabSz="465887">
              <a:buFontTx/>
              <a:buChar char="-"/>
              <a:defRPr/>
            </a:pPr>
            <a:endParaRPr lang="en-IN" dirty="0"/>
          </a:p>
          <a:p>
            <a:pPr marL="174708" indent="-174708" defTabSz="465887" fontAlgn="base">
              <a:buFontTx/>
              <a:buChar char="-"/>
              <a:defRPr/>
            </a:pPr>
            <a:r>
              <a:rPr lang="en-IN" b="1" u="sng" dirty="0">
                <a:solidFill>
                  <a:schemeClr val="tx2"/>
                </a:solidFill>
              </a:rPr>
              <a:t>Sprint to launch 5G network by late 2019 in partnership with Qualcomm, Softbank:</a:t>
            </a:r>
          </a:p>
          <a:p>
            <a:pPr marL="174708" indent="-174708" defTabSz="465887" fontAlgn="base">
              <a:buFontTx/>
              <a:buChar char="-"/>
              <a:defRPr/>
            </a:pPr>
            <a:endParaRPr lang="en-IN" b="1" u="sng" dirty="0">
              <a:solidFill>
                <a:schemeClr val="tx2"/>
              </a:solidFill>
            </a:endParaRPr>
          </a:p>
          <a:p>
            <a:pPr defTabSz="465887" fontAlgn="base">
              <a:defRPr/>
            </a:pPr>
            <a:r>
              <a:rPr lang="en-IN" dirty="0"/>
              <a:t>The carrier is looking to develop its 5G network in the 2.5GHz band of spectrum meaning that Sprint doesn’t seem to be pursuing </a:t>
            </a:r>
            <a:r>
              <a:rPr lang="en-IN" dirty="0" err="1"/>
              <a:t>millimeter</a:t>
            </a:r>
            <a:r>
              <a:rPr lang="en-IN" dirty="0"/>
              <a:t> wave for 5G at this time. But beyond that, there’s virtually no information as to how Sprint will roll out a new nationwide network over the next two and a half years, or what technologies it will be using to separate it from its existing 4G network.</a:t>
            </a:r>
          </a:p>
          <a:p>
            <a:pPr defTabSz="465887" fontAlgn="base">
              <a:defRPr/>
            </a:pPr>
            <a:endParaRPr lang="en-IN" dirty="0"/>
          </a:p>
          <a:p>
            <a:pPr defTabSz="465887" fontAlgn="base">
              <a:defRPr/>
            </a:pPr>
            <a:r>
              <a:rPr lang="en-IN" dirty="0"/>
              <a:t>“That makes it yet another carrier with ill-defined 5G plans, joining T-Mobile, which announced its similarly vague 5G plans for 2019, and AT&amp;T, which is launching a deceptively named “5G Evolution” network to prepare for a true 5G network that will come at some unknown later date. As of this time, there still is no formal 5G standard from standards organizations like the International Telecommunication Union (ITU) and the 3GPP. That said, the 3GPP is planning to focus its efforts on </a:t>
            </a:r>
            <a:r>
              <a:rPr lang="en-IN" dirty="0">
                <a:hlinkClick r:id="rId3"/>
              </a:rPr>
              <a:t>Release 15</a:t>
            </a:r>
            <a:r>
              <a:rPr lang="en-IN" dirty="0"/>
              <a:t>—which is set to include the first 5G standard—in the second half of 2017, with a goal of enabling large-scale tests and deployments of 5G technology by early 2019. Which means that if everything goes according to schedule, it’s at least possible for Sprint and T-Mobile to hit their 2019 goals”—The Verge</a:t>
            </a:r>
          </a:p>
          <a:p>
            <a:pPr defTabSz="465887" fontAlgn="base">
              <a:defRPr/>
            </a:pPr>
            <a:endParaRPr lang="en-IN" dirty="0"/>
          </a:p>
          <a:p>
            <a:pPr defTabSz="465887" fontAlgn="base">
              <a:defRPr/>
            </a:pPr>
            <a:r>
              <a:rPr lang="en-IN" u="sng" dirty="0"/>
              <a:t>Source: </a:t>
            </a:r>
          </a:p>
          <a:p>
            <a:pPr defTabSz="465887" fontAlgn="base">
              <a:defRPr/>
            </a:pPr>
            <a:r>
              <a:rPr lang="en-IN" dirty="0"/>
              <a:t>Sprint plans to launch a 5G network by late 2019, The Verge, May 2017, Link: https://www.theverge.com/2017/5/10/15609500/sprint-5g-network-late-2019-qualcomm-softbank-cellular</a:t>
            </a:r>
          </a:p>
          <a:p>
            <a:pPr defTabSz="465887" fontAlgn="base">
              <a:defRPr/>
            </a:pPr>
            <a:endParaRPr lang="en-IN" dirty="0"/>
          </a:p>
          <a:p>
            <a:pPr marL="174708" indent="-174708" defTabSz="465887">
              <a:buFont typeface="Arial" panose="020B0604020202020204" pitchFamily="34" charset="0"/>
              <a:buChar char="•"/>
              <a:defRPr/>
            </a:pPr>
            <a:r>
              <a:rPr lang="en-IN" b="1" u="sng" dirty="0" err="1"/>
              <a:t>SiriusXM</a:t>
            </a:r>
            <a:r>
              <a:rPr lang="en-IN" b="1" u="sng" dirty="0"/>
              <a:t> and Automatic:</a:t>
            </a:r>
          </a:p>
          <a:p>
            <a:pPr defTabSz="465887">
              <a:defRPr/>
            </a:pPr>
            <a:endParaRPr lang="en-IN" b="1" u="sng" dirty="0"/>
          </a:p>
          <a:p>
            <a:pPr marL="174708" indent="-174708" defTabSz="465887">
              <a:buFontTx/>
              <a:buChar char="-"/>
              <a:defRPr/>
            </a:pPr>
            <a:r>
              <a:rPr lang="en-IN" dirty="0"/>
              <a:t>In April 2017, </a:t>
            </a:r>
            <a:r>
              <a:rPr lang="en-IN" dirty="0" err="1"/>
              <a:t>SiriusXM</a:t>
            </a:r>
            <a:r>
              <a:rPr lang="en-IN" dirty="0"/>
              <a:t> acquired Automatic, the maker of the Automatic Pro and Automatic </a:t>
            </a:r>
            <a:r>
              <a:rPr lang="en-IN" dirty="0" err="1"/>
              <a:t>Lite</a:t>
            </a:r>
            <a:r>
              <a:rPr lang="en-IN" dirty="0"/>
              <a:t> connected car OBD-II port accessories, for over $100M.</a:t>
            </a:r>
          </a:p>
          <a:p>
            <a:pPr marL="174708" indent="-174708" defTabSz="465887">
              <a:buFontTx/>
              <a:buChar char="-"/>
              <a:defRPr/>
            </a:pPr>
            <a:endParaRPr lang="en-IN" dirty="0"/>
          </a:p>
          <a:p>
            <a:pPr marL="174708" indent="-174708" defTabSz="465887">
              <a:buFontTx/>
              <a:buChar char="-"/>
              <a:defRPr/>
            </a:pPr>
            <a:r>
              <a:rPr lang="en-IN" dirty="0" err="1"/>
              <a:t>SiriusXM</a:t>
            </a:r>
            <a:r>
              <a:rPr lang="en-IN" dirty="0"/>
              <a:t> and Automatic both note that the brand would remain separate, and Automatic’s products and team would remain focused on the same mission. For Automatic users, the change won’t provide any disruption to their device users.</a:t>
            </a:r>
          </a:p>
          <a:p>
            <a:pPr marL="174708" indent="-174708" defTabSz="465887">
              <a:buFontTx/>
              <a:buChar char="-"/>
              <a:defRPr/>
            </a:pPr>
            <a:endParaRPr lang="en-IN" dirty="0"/>
          </a:p>
          <a:p>
            <a:pPr marL="174708" indent="-174708" defTabSz="465887">
              <a:buFontTx/>
              <a:buChar char="-"/>
              <a:defRPr/>
            </a:pPr>
            <a:r>
              <a:rPr lang="en-IN" dirty="0"/>
              <a:t>The acquisition of Automatic adds to </a:t>
            </a:r>
            <a:r>
              <a:rPr lang="en-IN" dirty="0" err="1"/>
              <a:t>SiriusXM’s</a:t>
            </a:r>
            <a:r>
              <a:rPr lang="en-IN" dirty="0"/>
              <a:t> connected car product offerings, and means that the company remains more relevant in a world where users are increasingly relying on smartphone-based media services for in-car entertainment.</a:t>
            </a:r>
          </a:p>
          <a:p>
            <a:pPr marL="174708" indent="-174708" defTabSz="465887">
              <a:buFontTx/>
              <a:buChar char="-"/>
              <a:defRPr/>
            </a:pPr>
            <a:endParaRPr lang="en-IN" dirty="0"/>
          </a:p>
          <a:p>
            <a:pPr defTabSz="465887">
              <a:defRPr/>
            </a:pPr>
            <a:r>
              <a:rPr lang="en-IN" u="sng" dirty="0"/>
              <a:t>Sources:</a:t>
            </a:r>
          </a:p>
          <a:p>
            <a:pPr marL="174708" indent="-174708" defTabSz="465887">
              <a:buFontTx/>
              <a:buChar char="-"/>
              <a:defRPr/>
            </a:pPr>
            <a:r>
              <a:rPr lang="en-IN" dirty="0" err="1"/>
              <a:t>SiriusXM</a:t>
            </a:r>
            <a:r>
              <a:rPr lang="en-IN" dirty="0"/>
              <a:t> acquires connected car company Automatic for over $100M, TechCrunch, Apr 2017, Link: https://techcrunch.com/2017/04/27/siriusxm-acquires-connected-car-company-automatic-for-over-100m/</a:t>
            </a:r>
          </a:p>
          <a:p>
            <a:pPr marL="174708" indent="-174708" defTabSz="465887">
              <a:buFontTx/>
              <a:buChar char="-"/>
              <a:defRPr/>
            </a:pPr>
            <a:r>
              <a:rPr lang="en-IN" dirty="0"/>
              <a:t>Automatic’s blog, Automatic, Apr 2017, Link: https://blog.automatic.com/automatic-siriusxm-4dfbc9a6885c</a:t>
            </a:r>
          </a:p>
          <a:p>
            <a:pPr marL="174708" indent="-174708" defTabSz="465887">
              <a:buFontTx/>
              <a:buChar char="-"/>
              <a:defRPr/>
            </a:pPr>
            <a:r>
              <a:rPr lang="en-IN" dirty="0"/>
              <a:t>A Brief Look At The Automatic Labs Acquisition By Sirius XM Holdings, </a:t>
            </a:r>
            <a:r>
              <a:rPr lang="en-IN" dirty="0" err="1"/>
              <a:t>SeekingAlpha</a:t>
            </a:r>
            <a:r>
              <a:rPr lang="en-IN" dirty="0"/>
              <a:t>, Apr 2017, Link: https://seekingalpha.com/article/4067229-brief-look-automatic-labs-acquisition-sirius-xm-holdings</a:t>
            </a:r>
          </a:p>
          <a:p>
            <a:pPr defTabSz="465887" fontAlgn="base">
              <a:defRPr/>
            </a:pPr>
            <a:endParaRPr lang="en-IN" dirty="0"/>
          </a:p>
          <a:p>
            <a:pPr marL="174708" indent="-174708" defTabSz="465887">
              <a:buFontTx/>
              <a:buChar char="-"/>
              <a:defRPr/>
            </a:pPr>
            <a:endParaRPr lang="en-IN" dirty="0"/>
          </a:p>
          <a:p>
            <a:pPr marL="174708" indent="-174708" defTabSz="465887">
              <a:buFont typeface="Arial" panose="020B0604020202020204" pitchFamily="34" charset="0"/>
              <a:buChar char="•"/>
              <a:defRPr/>
            </a:pPr>
            <a:r>
              <a:rPr lang="en-IN" b="1" u="sng" dirty="0"/>
              <a:t>Altair and </a:t>
            </a:r>
            <a:r>
              <a:rPr lang="en-IN" b="1" u="sng" dirty="0" err="1"/>
              <a:t>MODELiiS</a:t>
            </a:r>
            <a:r>
              <a:rPr lang="en-IN" b="1" u="sng" dirty="0"/>
              <a:t>:</a:t>
            </a:r>
          </a:p>
          <a:p>
            <a:pPr defTabSz="465887">
              <a:defRPr/>
            </a:pPr>
            <a:endParaRPr lang="en-IN" b="1" u="sng" dirty="0"/>
          </a:p>
          <a:p>
            <a:pPr marL="174708" indent="-174708" defTabSz="465887">
              <a:buFontTx/>
              <a:buChar char="-"/>
              <a:defRPr/>
            </a:pPr>
            <a:r>
              <a:rPr lang="en-IN" dirty="0"/>
              <a:t>In May 2017, Altair acquired </a:t>
            </a:r>
            <a:r>
              <a:rPr lang="en-IN" dirty="0" err="1"/>
              <a:t>MODELiiS</a:t>
            </a:r>
            <a:r>
              <a:rPr lang="en-IN" dirty="0"/>
              <a:t>, a supplier of electronic design automation software for circuit modelling, system design, and simulation tools based in Grenoble, France. Capitalizing on strong expertise in digital and </a:t>
            </a:r>
            <a:r>
              <a:rPr lang="en-IN" dirty="0" err="1"/>
              <a:t>analog</a:t>
            </a:r>
            <a:r>
              <a:rPr lang="en-IN" dirty="0"/>
              <a:t> domains, their solutions are geared toward the Internet of Things (</a:t>
            </a:r>
            <a:r>
              <a:rPr lang="en-IN" dirty="0" err="1"/>
              <a:t>IoT</a:t>
            </a:r>
            <a:r>
              <a:rPr lang="en-IN" dirty="0"/>
              <a:t>), autonomous vehicles, and complex hybrid systems. </a:t>
            </a:r>
          </a:p>
          <a:p>
            <a:pPr marL="174708" indent="-174708" defTabSz="465887">
              <a:buFontTx/>
              <a:buChar char="-"/>
              <a:defRPr/>
            </a:pPr>
            <a:endParaRPr lang="en-IN" dirty="0"/>
          </a:p>
          <a:p>
            <a:pPr marL="174708" indent="-174708" defTabSz="465887">
              <a:buFontTx/>
              <a:buChar char="-"/>
              <a:defRPr/>
            </a:pPr>
            <a:r>
              <a:rPr lang="en-IN" dirty="0"/>
              <a:t>With easy-to-use solutions for applications from electronics to complex hybrid systems, </a:t>
            </a:r>
            <a:r>
              <a:rPr lang="en-IN" dirty="0" err="1"/>
              <a:t>MODELiiS</a:t>
            </a:r>
            <a:r>
              <a:rPr lang="en-IN" dirty="0"/>
              <a:t> EDA technology is expected to solidify and strengthen Altair’s value proposition for development of </a:t>
            </a:r>
            <a:r>
              <a:rPr lang="en-IN" dirty="0" err="1"/>
              <a:t>IoT</a:t>
            </a:r>
            <a:r>
              <a:rPr lang="en-IN" dirty="0"/>
              <a:t> and autonomous transportation products. </a:t>
            </a:r>
          </a:p>
          <a:p>
            <a:pPr defTabSz="465887">
              <a:defRPr/>
            </a:pPr>
            <a:endParaRPr lang="en-IN" u="sng" dirty="0"/>
          </a:p>
          <a:p>
            <a:pPr defTabSz="465887">
              <a:defRPr/>
            </a:pPr>
            <a:r>
              <a:rPr lang="en-IN" u="sng" dirty="0"/>
              <a:t>Source:</a:t>
            </a:r>
          </a:p>
          <a:p>
            <a:pPr defTabSz="465887">
              <a:defRPr/>
            </a:pPr>
            <a:r>
              <a:rPr lang="en-IN" dirty="0"/>
              <a:t>Electronic Design Automation (EDA) Technology: Altair Acquires </a:t>
            </a:r>
            <a:r>
              <a:rPr lang="en-IN" dirty="0" err="1"/>
              <a:t>MODELiiS</a:t>
            </a:r>
            <a:r>
              <a:rPr lang="en-IN" dirty="0"/>
              <a:t>, Altair, May 2017, Link: http://www.altair.com/NewsDetail.aspx?news_id=11362</a:t>
            </a:r>
          </a:p>
          <a:p>
            <a:pPr defTabSz="465887">
              <a:defRPr/>
            </a:pPr>
            <a:endParaRPr lang="en-IN" dirty="0"/>
          </a:p>
          <a:p>
            <a:pPr marL="174708" indent="-174708" defTabSz="465887">
              <a:buFontTx/>
              <a:buChar char="-"/>
              <a:defRPr/>
            </a:pPr>
            <a:endParaRPr lang="en-IN" dirty="0"/>
          </a:p>
          <a:p>
            <a:pPr marL="174708" indent="-174708" defTabSz="465887">
              <a:buFont typeface="Arial" panose="020B0604020202020204" pitchFamily="34" charset="0"/>
              <a:buChar char="•"/>
              <a:defRPr/>
            </a:pPr>
            <a:r>
              <a:rPr lang="en-IN" b="1" u="sng" dirty="0" err="1"/>
              <a:t>EarthBend</a:t>
            </a:r>
            <a:r>
              <a:rPr lang="en-IN" b="1" u="sng" dirty="0"/>
              <a:t> and Clear2there:</a:t>
            </a:r>
          </a:p>
          <a:p>
            <a:pPr marL="174708" indent="-174708" defTabSz="465887">
              <a:buFont typeface="Arial" panose="020B0604020202020204" pitchFamily="34" charset="0"/>
              <a:buChar char="•"/>
              <a:defRPr/>
            </a:pPr>
            <a:endParaRPr lang="en-IN" b="1" u="sng" dirty="0"/>
          </a:p>
          <a:p>
            <a:pPr marL="174708" indent="-174708" defTabSz="465887">
              <a:buFontTx/>
              <a:buChar char="-"/>
              <a:defRPr/>
            </a:pPr>
            <a:r>
              <a:rPr lang="en-IN" dirty="0"/>
              <a:t>In April 2017, </a:t>
            </a:r>
            <a:r>
              <a:rPr lang="en-IN" dirty="0" err="1"/>
              <a:t>EarthBend</a:t>
            </a:r>
            <a:r>
              <a:rPr lang="en-IN" dirty="0"/>
              <a:t>, a value-added distributor of business telecommunications and IT solutions, announced that it has acquired Clear2there, a provider of advanced video surveillance, smart-home, smart-business, smart-farm applications, and Internet of Things (</a:t>
            </a:r>
            <a:r>
              <a:rPr lang="en-IN" dirty="0" err="1"/>
              <a:t>IoT</a:t>
            </a:r>
            <a:r>
              <a:rPr lang="en-IN" dirty="0"/>
              <a:t>) solutions for service providers and enterprises.</a:t>
            </a:r>
          </a:p>
          <a:p>
            <a:pPr marL="174708" indent="-174708" defTabSz="465887">
              <a:buFontTx/>
              <a:buChar char="-"/>
              <a:defRPr/>
            </a:pPr>
            <a:endParaRPr lang="en-IN" dirty="0"/>
          </a:p>
          <a:p>
            <a:pPr marL="174708" indent="-174708" defTabSz="465887">
              <a:buFontTx/>
              <a:buChar char="-"/>
              <a:defRPr/>
            </a:pPr>
            <a:r>
              <a:rPr lang="en-IN" dirty="0"/>
              <a:t>The acquisition positions </a:t>
            </a:r>
            <a:r>
              <a:rPr lang="en-IN" dirty="0" err="1"/>
              <a:t>EarthBend</a:t>
            </a:r>
            <a:r>
              <a:rPr lang="en-IN" dirty="0"/>
              <a:t> as a leading solutions provider in rapidly expanding video surveillance and IOT markets.</a:t>
            </a:r>
          </a:p>
          <a:p>
            <a:pPr marL="174708" indent="-174708" defTabSz="465887">
              <a:buFontTx/>
              <a:buChar char="-"/>
              <a:defRPr/>
            </a:pPr>
            <a:endParaRPr lang="en-IN" dirty="0"/>
          </a:p>
          <a:p>
            <a:pPr defTabSz="465887">
              <a:defRPr/>
            </a:pPr>
            <a:r>
              <a:rPr lang="en-IN" u="sng" dirty="0"/>
              <a:t>Source:</a:t>
            </a:r>
          </a:p>
          <a:p>
            <a:pPr defTabSz="465887">
              <a:defRPr/>
            </a:pPr>
            <a:r>
              <a:rPr lang="en-IN" dirty="0" err="1"/>
              <a:t>EarthBend</a:t>
            </a:r>
            <a:r>
              <a:rPr lang="en-IN" dirty="0"/>
              <a:t> Announces Strategic Acquisition of Clear2there, Clear2there Press Release, Apr 2017, Link: http://www.clear2there.com/wp-content/files/EarthBend_Clear2there_Press_Release_FINAL.pdf</a:t>
            </a:r>
          </a:p>
          <a:p>
            <a:pPr marL="174708" indent="-174708" defTabSz="465887">
              <a:buFontTx/>
              <a:buChar char="-"/>
              <a:defRPr/>
            </a:pPr>
            <a:endParaRPr lang="en-IN" dirty="0"/>
          </a:p>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22</a:t>
            </a:fld>
            <a:endParaRPr lang="en-US"/>
          </a:p>
        </p:txBody>
      </p:sp>
    </p:spTree>
    <p:extLst>
      <p:ext uri="{BB962C8B-B14F-4D97-AF65-F5344CB8AC3E}">
        <p14:creationId xmlns:p14="http://schemas.microsoft.com/office/powerpoint/2010/main" val="952853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1200" b="1" dirty="0" smtClean="0"/>
              <a:t>IIoT</a:t>
            </a:r>
            <a:r>
              <a:rPr lang="en-US" sz="1200" b="1" baseline="0" dirty="0" smtClean="0"/>
              <a:t> Workshop Overview</a:t>
            </a:r>
          </a:p>
          <a:p>
            <a:pPr defTabSz="931774">
              <a:defRPr/>
            </a:pPr>
            <a:endParaRPr lang="en-US" sz="1200" b="0" baseline="0" dirty="0" smtClean="0"/>
          </a:p>
          <a:p>
            <a:pPr defTabSz="931774">
              <a:defRPr/>
            </a:pPr>
            <a:r>
              <a:rPr lang="en-US" sz="1200" b="0" baseline="0" dirty="0" smtClean="0"/>
              <a:t>This slide gives a brief outline of the material covered in the Intel Industrial </a:t>
            </a:r>
            <a:r>
              <a:rPr lang="en-US" sz="1200" b="0" baseline="0" dirty="0" err="1" smtClean="0"/>
              <a:t>IoT</a:t>
            </a:r>
            <a:r>
              <a:rPr lang="en-US" sz="1200" b="0" baseline="0" dirty="0" smtClean="0"/>
              <a:t> Workshop.  You can use this slide to give a quick overview of the topics and will be covered.</a:t>
            </a:r>
          </a:p>
          <a:p>
            <a:pPr defTabSz="931774">
              <a:defRPr/>
            </a:pPr>
            <a:endParaRPr lang="en-US" sz="1200" b="0" baseline="0" dirty="0" smtClean="0"/>
          </a:p>
          <a:p>
            <a:pPr defTabSz="931774">
              <a:defRPr/>
            </a:pPr>
            <a:r>
              <a:rPr lang="en-US" sz="1200" b="0" baseline="0" dirty="0" smtClean="0"/>
              <a:t>You can always find the latest course outline on Github.</a:t>
            </a:r>
          </a:p>
          <a:p>
            <a:pPr defTabSz="931774">
              <a:defRPr/>
            </a:pPr>
            <a:r>
              <a:rPr lang="en-US" sz="1200" b="1" baseline="0" dirty="0" smtClean="0"/>
              <a:t>https://github.com/SSG-DRD-IOT/Industrial-IoT-Workshop </a:t>
            </a:r>
          </a:p>
          <a:p>
            <a:pPr defTabSz="931774">
              <a:defRPr/>
            </a:pPr>
            <a:endParaRPr lang="en-US" sz="1200" b="0" baseline="0" dirty="0" smtClean="0"/>
          </a:p>
          <a:p>
            <a:pPr defTabSz="931774">
              <a:defRPr/>
            </a:pPr>
            <a:r>
              <a:rPr lang="en-US" sz="1200" b="1" baseline="0" dirty="0" smtClean="0"/>
              <a:t>Topics</a:t>
            </a:r>
          </a:p>
          <a:p>
            <a:pPr marL="228600" indent="-228600" defTabSz="931774">
              <a:buAutoNum type="arabicPeriod"/>
              <a:defRPr/>
            </a:pPr>
            <a:r>
              <a:rPr lang="en-US" sz="1200" b="1" baseline="0" dirty="0" smtClean="0"/>
              <a:t>Introduction</a:t>
            </a:r>
            <a:r>
              <a:rPr lang="en-US" sz="1200" b="0" baseline="0" dirty="0" smtClean="0"/>
              <a:t> to the </a:t>
            </a:r>
            <a:r>
              <a:rPr lang="en-US" sz="1200" b="1" baseline="0" dirty="0" smtClean="0"/>
              <a:t>Industrial Internet of Things </a:t>
            </a:r>
            <a:r>
              <a:rPr lang="en-US" sz="1200" b="0" baseline="0" dirty="0" smtClean="0"/>
              <a:t>and the workshop including:</a:t>
            </a:r>
          </a:p>
          <a:p>
            <a:pPr marL="685800" lvl="1" indent="-228600" defTabSz="931774">
              <a:buAutoNum type="arabicPeriod"/>
              <a:defRPr/>
            </a:pPr>
            <a:r>
              <a:rPr lang="en-US" sz="1200" b="0" baseline="0" dirty="0" smtClean="0"/>
              <a:t>Overview of the topics and the hardware</a:t>
            </a:r>
          </a:p>
          <a:p>
            <a:pPr marL="685800" lvl="1" indent="-228600" defTabSz="931774">
              <a:buAutoNum type="arabicPeriod"/>
              <a:defRPr/>
            </a:pPr>
            <a:r>
              <a:rPr lang="en-US" sz="1200" b="0" baseline="0" dirty="0" smtClean="0"/>
              <a:t>What is Industry 4.0?</a:t>
            </a:r>
          </a:p>
          <a:p>
            <a:pPr marL="685800" lvl="1" indent="-228600" defTabSz="931774">
              <a:buAutoNum type="arabicPeriod"/>
              <a:defRPr/>
            </a:pPr>
            <a:r>
              <a:rPr lang="en-US" sz="1200" b="0" baseline="0" dirty="0" smtClean="0"/>
              <a:t>What </a:t>
            </a:r>
            <a:r>
              <a:rPr lang="en-US" sz="1200" b="1" baseline="0" dirty="0" smtClean="0"/>
              <a:t>business opportunities </a:t>
            </a:r>
            <a:r>
              <a:rPr lang="en-US" sz="1200" b="0" baseline="0" dirty="0" smtClean="0"/>
              <a:t>and solutions will Industry 4.0 provide?</a:t>
            </a:r>
          </a:p>
          <a:p>
            <a:pPr marL="685800" lvl="1" indent="-228600" defTabSz="931774">
              <a:buAutoNum type="arabicPeriod"/>
              <a:defRPr/>
            </a:pPr>
            <a:r>
              <a:rPr lang="en-US" sz="1200" b="0" baseline="0" dirty="0" smtClean="0"/>
              <a:t>What are the </a:t>
            </a:r>
            <a:r>
              <a:rPr lang="en-US" sz="1200" b="1" baseline="0" dirty="0" smtClean="0"/>
              <a:t>key technologies </a:t>
            </a:r>
            <a:r>
              <a:rPr lang="en-US" sz="1200" b="0" baseline="0" dirty="0" smtClean="0"/>
              <a:t>that enable new value in Industry 4.0?</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Continuous </a:t>
            </a:r>
            <a:r>
              <a:rPr lang="en-US" b="1" baseline="0" dirty="0" smtClean="0"/>
              <a:t>Visibility</a:t>
            </a:r>
            <a:r>
              <a:rPr lang="en-US" b="0" baseline="0" dirty="0" smtClean="0"/>
              <a:t> into business processes by deploying </a:t>
            </a:r>
            <a:r>
              <a:rPr lang="en-US" b="1" baseline="0" dirty="0" smtClean="0"/>
              <a:t>physical sensors </a:t>
            </a:r>
            <a:r>
              <a:rPr lang="en-US" b="0" baseline="0" dirty="0" smtClean="0"/>
              <a:t>and using </a:t>
            </a:r>
            <a:r>
              <a:rPr lang="en-US" b="1" baseline="0" dirty="0" smtClean="0"/>
              <a:t>analytics</a:t>
            </a:r>
            <a:r>
              <a:rPr lang="en-US" b="0" baseline="0" dirty="0" smtClean="0"/>
              <a:t>, </a:t>
            </a:r>
            <a:r>
              <a:rPr lang="en-US" b="1" baseline="0" dirty="0" smtClean="0"/>
              <a:t>digital twins </a:t>
            </a:r>
            <a:r>
              <a:rPr lang="en-US" b="0" baseline="0" dirty="0" smtClean="0"/>
              <a:t>and </a:t>
            </a:r>
            <a:r>
              <a:rPr lang="en-US" b="1" baseline="0" dirty="0" smtClean="0"/>
              <a:t>machine learning </a:t>
            </a:r>
            <a:r>
              <a:rPr lang="en-US" b="0" baseline="0" dirty="0" smtClean="0"/>
              <a:t>creates a </a:t>
            </a:r>
            <a:r>
              <a:rPr lang="en-US" b="1" baseline="0" dirty="0" smtClean="0"/>
              <a:t>Virtuous Cycle</a:t>
            </a:r>
            <a:r>
              <a:rPr lang="en-US" b="0" baseline="0" dirty="0" smtClean="0"/>
              <a:t>.</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0" baseline="0" dirty="0" smtClean="0"/>
              <a:t>What </a:t>
            </a:r>
            <a:r>
              <a:rPr lang="en-US" b="1" dirty="0" smtClean="0"/>
              <a:t>Pilot Opportunities </a:t>
            </a:r>
            <a:r>
              <a:rPr lang="en-US" sz="1200" b="0" baseline="0" dirty="0" smtClean="0"/>
              <a:t>can your business begin to harness the Industrial </a:t>
            </a:r>
            <a:r>
              <a:rPr lang="en-US" sz="1200" b="0" baseline="0" dirty="0" err="1" smtClean="0"/>
              <a:t>IoT</a:t>
            </a: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Formalizing the IIoT </a:t>
            </a:r>
            <a:r>
              <a:rPr lang="en-US" sz="1200" b="0" baseline="0" dirty="0" smtClean="0"/>
              <a:t>– We will give an overview of the </a:t>
            </a:r>
            <a:r>
              <a:rPr lang="en-US" sz="1200" b="0" i="0" u="none" strike="noStrike" kern="1200" dirty="0" smtClean="0">
                <a:solidFill>
                  <a:schemeClr val="tx1"/>
                </a:solidFill>
                <a:effectLst/>
                <a:latin typeface="+mn-lt"/>
                <a:ea typeface="+mn-ea"/>
                <a:cs typeface="+mn-cs"/>
                <a:hlinkClick r:id="rId3"/>
              </a:rPr>
              <a:t>Industrial Internet Consortium (IIC)</a:t>
            </a:r>
            <a:r>
              <a:rPr lang="en-US" sz="1200" b="0" i="0" u="none" strike="noStrike" kern="1200" dirty="0" smtClean="0">
                <a:solidFill>
                  <a:schemeClr val="tx1"/>
                </a:solidFill>
                <a:effectLst/>
                <a:latin typeface="+mn-lt"/>
                <a:ea typeface="+mn-ea"/>
                <a:cs typeface="+mn-cs"/>
              </a:rPr>
              <a:t> and create</a:t>
            </a:r>
            <a:r>
              <a:rPr lang="en-US" sz="1200" b="0" i="0" u="none" strike="noStrike" kern="1200" baseline="0" dirty="0" smtClean="0">
                <a:solidFill>
                  <a:schemeClr val="tx1"/>
                </a:solidFill>
                <a:effectLst/>
                <a:latin typeface="+mn-lt"/>
                <a:ea typeface="+mn-ea"/>
                <a:cs typeface="+mn-cs"/>
              </a:rPr>
              <a:t> a architecture based on their whitepapers.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u="none" strike="noStrike" kern="1200" baseline="0" dirty="0" smtClean="0">
                <a:solidFill>
                  <a:schemeClr val="tx1"/>
                </a:solidFill>
                <a:effectLst/>
                <a:latin typeface="+mn-lt"/>
                <a:ea typeface="+mn-ea"/>
                <a:cs typeface="+mn-cs"/>
              </a:rPr>
              <a:t>Physical Sensors and Actuators </a:t>
            </a:r>
            <a:r>
              <a:rPr lang="en-US" sz="1200" b="0" i="0" u="none" strike="noStrike" kern="1200" baseline="0" dirty="0" smtClean="0">
                <a:solidFill>
                  <a:schemeClr val="tx1"/>
                </a:solidFill>
                <a:effectLst/>
                <a:latin typeface="+mn-lt"/>
                <a:ea typeface="+mn-ea"/>
                <a:cs typeface="+mn-cs"/>
              </a:rPr>
              <a:t>– We will explore the hardware sensors in the </a:t>
            </a:r>
            <a:r>
              <a:rPr lang="en-US" b="1" dirty="0" smtClean="0"/>
              <a:t>Up2 Grove </a:t>
            </a:r>
            <a:r>
              <a:rPr lang="en-US" b="1" dirty="0" err="1" smtClean="0"/>
              <a:t>IoT</a:t>
            </a:r>
            <a:r>
              <a:rPr lang="en-US" b="1" dirty="0" smtClean="0"/>
              <a:t> Development Kit </a:t>
            </a:r>
            <a:r>
              <a:rPr lang="en-US" dirty="0" smtClean="0"/>
              <a:t>and use </a:t>
            </a:r>
            <a:r>
              <a:rPr lang="en-US" b="1" dirty="0" smtClean="0"/>
              <a:t>Arduino Create </a:t>
            </a:r>
            <a:r>
              <a:rPr lang="en-US" dirty="0" smtClean="0"/>
              <a:t>to build a couple of sensor based</a:t>
            </a:r>
            <a:r>
              <a:rPr lang="en-US" baseline="0" dirty="0" smtClean="0"/>
              <a:t> labs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Communications and Protocols </a:t>
            </a:r>
            <a:r>
              <a:rPr lang="en-US" sz="1200" b="0" i="0" kern="1200" baseline="0" dirty="0" smtClean="0">
                <a:solidFill>
                  <a:schemeClr val="tx1"/>
                </a:solidFill>
                <a:effectLst/>
                <a:latin typeface="+mn-lt"/>
                <a:ea typeface="+mn-ea"/>
                <a:cs typeface="+mn-cs"/>
              </a:rPr>
              <a:t>– We will talk about </a:t>
            </a:r>
            <a:r>
              <a:rPr lang="en-US" sz="1200" b="1" i="0" kern="1200" baseline="0" dirty="0" smtClean="0">
                <a:solidFill>
                  <a:schemeClr val="tx1"/>
                </a:solidFill>
                <a:effectLst/>
                <a:latin typeface="+mn-lt"/>
                <a:ea typeface="+mn-ea"/>
                <a:cs typeface="+mn-cs"/>
              </a:rPr>
              <a:t>scalability</a:t>
            </a:r>
            <a:r>
              <a:rPr lang="en-US" sz="1200" b="0" i="0" kern="1200" baseline="0" dirty="0" smtClean="0">
                <a:solidFill>
                  <a:schemeClr val="tx1"/>
                </a:solidFill>
                <a:effectLst/>
                <a:latin typeface="+mn-lt"/>
                <a:ea typeface="+mn-ea"/>
                <a:cs typeface="+mn-cs"/>
              </a:rPr>
              <a:t> in a IIoT network and three protocols </a:t>
            </a:r>
            <a:r>
              <a:rPr lang="en-US" sz="1200" b="1" i="0" kern="1200" baseline="0" dirty="0" smtClean="0">
                <a:solidFill>
                  <a:schemeClr val="tx1"/>
                </a:solidFill>
                <a:effectLst/>
                <a:latin typeface="+mn-lt"/>
                <a:ea typeface="+mn-ea"/>
                <a:cs typeface="+mn-cs"/>
              </a:rPr>
              <a:t>MQTT, OPC-UA</a:t>
            </a:r>
            <a:r>
              <a:rPr lang="en-US" sz="1200" b="0" i="0" kern="1200" baseline="0" dirty="0" smtClean="0">
                <a:solidFill>
                  <a:schemeClr val="tx1"/>
                </a:solidFill>
                <a:effectLst/>
                <a:latin typeface="+mn-lt"/>
                <a:ea typeface="+mn-ea"/>
                <a:cs typeface="+mn-cs"/>
              </a:rPr>
              <a:t> and </a:t>
            </a:r>
            <a:r>
              <a:rPr lang="en-US" sz="1200" b="1" i="0" kern="1200" baseline="0" dirty="0" smtClean="0">
                <a:solidFill>
                  <a:schemeClr val="tx1"/>
                </a:solidFill>
                <a:effectLst/>
                <a:latin typeface="+mn-lt"/>
                <a:ea typeface="+mn-ea"/>
                <a:cs typeface="+mn-cs"/>
              </a:rPr>
              <a:t>DDS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Automation </a:t>
            </a:r>
            <a:r>
              <a:rPr lang="en-US" sz="1200" b="0" i="0" kern="1200" baseline="0" dirty="0" smtClean="0">
                <a:solidFill>
                  <a:schemeClr val="tx1"/>
                </a:solidFill>
                <a:effectLst/>
                <a:latin typeface="+mn-lt"/>
                <a:ea typeface="+mn-ea"/>
                <a:cs typeface="+mn-cs"/>
              </a:rPr>
              <a:t>– Reactions based on sensor data</a:t>
            </a:r>
            <a:endParaRPr lang="en-US" sz="1200" b="0" i="0" kern="1200" baseline="0" dirty="0" smtClean="0">
              <a:solidFill>
                <a:schemeClr val="tx1"/>
              </a:solidFill>
              <a:effectLst/>
              <a:latin typeface="+mn-lt"/>
              <a:ea typeface="+mn-ea"/>
              <a:cs typeface="+mn-cs"/>
            </a:endParaRP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dirty="0" smtClean="0">
                <a:solidFill>
                  <a:schemeClr val="tx1"/>
                </a:solidFill>
                <a:effectLst/>
                <a:latin typeface="+mn-lt"/>
                <a:ea typeface="+mn-ea"/>
                <a:cs typeface="+mn-cs"/>
              </a:rPr>
              <a:t>Smart Video System – the Intel CV SDK which includes </a:t>
            </a:r>
            <a:r>
              <a:rPr lang="en-US" sz="1200" b="1" i="0" kern="1200" dirty="0" err="1" smtClean="0">
                <a:solidFill>
                  <a:schemeClr val="tx1"/>
                </a:solidFill>
                <a:effectLst/>
                <a:latin typeface="+mn-lt"/>
                <a:ea typeface="+mn-ea"/>
                <a:cs typeface="+mn-cs"/>
              </a:rPr>
              <a:t>Open</a:t>
            </a:r>
            <a:r>
              <a:rPr lang="en-US" sz="1200" b="1" i="0" kern="1200" baseline="0" dirty="0" err="1" smtClean="0">
                <a:solidFill>
                  <a:schemeClr val="tx1"/>
                </a:solidFill>
                <a:effectLst/>
                <a:latin typeface="+mn-lt"/>
                <a:ea typeface="+mn-ea"/>
                <a:cs typeface="+mn-cs"/>
              </a:rPr>
              <a:t>VX</a:t>
            </a:r>
            <a:r>
              <a:rPr lang="en-US" sz="1200" b="1" i="0" kern="1200" baseline="0" dirty="0" smtClean="0">
                <a:solidFill>
                  <a:schemeClr val="tx1"/>
                </a:solidFill>
                <a:effectLst/>
                <a:latin typeface="+mn-lt"/>
                <a:ea typeface="+mn-ea"/>
                <a:cs typeface="+mn-cs"/>
              </a:rPr>
              <a:t> and </a:t>
            </a:r>
            <a:r>
              <a:rPr lang="en-US" sz="1200" b="1" i="0" kern="1200" baseline="0" dirty="0" err="1" smtClean="0">
                <a:solidFill>
                  <a:schemeClr val="tx1"/>
                </a:solidFill>
                <a:effectLst/>
                <a:latin typeface="+mn-lt"/>
                <a:ea typeface="+mn-ea"/>
                <a:cs typeface="+mn-cs"/>
              </a:rPr>
              <a:t>OpenCV</a:t>
            </a:r>
            <a:r>
              <a:rPr lang="en-US" sz="1200" b="1" i="0" kern="1200" baseline="0" dirty="0" smtClean="0">
                <a:solidFill>
                  <a:schemeClr val="tx1"/>
                </a:solidFill>
                <a:effectLst/>
                <a:latin typeface="+mn-lt"/>
                <a:ea typeface="+mn-ea"/>
                <a:cs typeface="+mn-cs"/>
              </a:rPr>
              <a:t> as well as the deep learning kit and the inference engine.</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endParaRPr lang="en-US" sz="1200" b="1" i="0" kern="1200" baseline="0" dirty="0" smtClean="0">
              <a:solidFill>
                <a:schemeClr val="tx1"/>
              </a:solidFill>
              <a:effectLst/>
              <a:latin typeface="+mn-lt"/>
              <a:ea typeface="+mn-ea"/>
              <a:cs typeface="+mn-cs"/>
            </a:endParaRP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Machine Learning, Predictive Analytics, and Business Analytics will be written for the 2 day workshop.</a:t>
            </a:r>
            <a:endParaRPr lang="en-US" sz="1200" b="1" i="0" kern="1200" dirty="0" smtClean="0">
              <a:solidFill>
                <a:schemeClr val="tx1"/>
              </a:solidFill>
              <a:effectLst/>
              <a:latin typeface="+mn-lt"/>
              <a:ea typeface="+mn-ea"/>
              <a:cs typeface="+mn-cs"/>
            </a:endParaRPr>
          </a:p>
          <a:p>
            <a:pPr marL="685800" lvl="1" indent="-228600" defTabSz="931774">
              <a:buAutoNum type="arabicPeriod"/>
              <a:defRPr/>
            </a:pPr>
            <a:endParaRPr lang="en-US" sz="1200" b="0" baseline="0" dirty="0" smtClean="0"/>
          </a:p>
          <a:p>
            <a:pPr defTabSz="931774">
              <a:defRPr/>
            </a:pPr>
            <a:endParaRPr lang="en-US" sz="1200" b="0" baseline="0" dirty="0" smtClean="0"/>
          </a:p>
          <a:p>
            <a:pPr defTabSz="931774">
              <a:defRPr/>
            </a:pPr>
            <a:endParaRPr lang="en-US" dirty="0" smtClean="0"/>
          </a:p>
          <a:p>
            <a:pPr defTabSz="931774">
              <a:defRPr/>
            </a:pPr>
            <a:endParaRPr lang="en-US" dirty="0" smtClean="0"/>
          </a:p>
          <a:p>
            <a:pPr defTabSz="931774">
              <a:defRPr/>
            </a:pPr>
            <a:endParaRPr lang="en-US" dirty="0" smtClean="0"/>
          </a:p>
          <a:p>
            <a:pPr defTabSz="931774">
              <a:defRPr/>
            </a:pPr>
            <a:r>
              <a:rPr lang="en-US" dirty="0" smtClean="0"/>
              <a:t>Industrial</a:t>
            </a:r>
            <a:r>
              <a:rPr lang="en-US" baseline="0" dirty="0" smtClean="0"/>
              <a:t> </a:t>
            </a:r>
            <a:r>
              <a:rPr lang="en-US" baseline="0" dirty="0" err="1" smtClean="0"/>
              <a:t>IoT</a:t>
            </a:r>
            <a:r>
              <a:rPr lang="en-US" baseline="0" dirty="0" smtClean="0"/>
              <a:t> or </a:t>
            </a:r>
            <a:r>
              <a:rPr lang="en-US" dirty="0" smtClean="0"/>
              <a:t>Industry</a:t>
            </a:r>
            <a:r>
              <a:rPr lang="en-US" baseline="0" dirty="0" smtClean="0"/>
              <a:t> 4.0 has arrived at the doorstep many of the industrial companies and going forward high investment will flow into new digitalization processes changing the way the industrial ecosystem will operate.  This workshops is an introduction in the concepts and formal architectures of Industry 4.0.  The workshop is divided into modules. </a:t>
            </a:r>
            <a:r>
              <a:rPr lang="en-US" dirty="0" smtClean="0">
                <a:latin typeface="+mn-lt"/>
              </a:rPr>
              <a:t>Each Module contains a lecture and a hands-on lab exercise that builds towards a</a:t>
            </a:r>
            <a:r>
              <a:rPr lang="en-US" baseline="0" dirty="0" smtClean="0">
                <a:latin typeface="+mn-lt"/>
              </a:rPr>
              <a:t> test </a:t>
            </a:r>
            <a:r>
              <a:rPr lang="en-US" dirty="0" smtClean="0">
                <a:latin typeface="+mn-lt"/>
              </a:rPr>
              <a:t>prototype of an IIoT infrastructure based on the Industrial</a:t>
            </a:r>
            <a:r>
              <a:rPr lang="en-US" baseline="0" dirty="0" smtClean="0">
                <a:latin typeface="+mn-lt"/>
              </a:rPr>
              <a:t> Internet Consortium’s IIoT Reference Architecture and Intel technology.</a:t>
            </a:r>
          </a:p>
          <a:p>
            <a:pPr defTabSz="931774">
              <a:defRPr/>
            </a:pPr>
            <a:endParaRPr lang="en-US" baseline="0" dirty="0" smtClean="0">
              <a:latin typeface="+mn-lt"/>
            </a:endParaRPr>
          </a:p>
          <a:p>
            <a:pPr defTabSz="931774">
              <a:defRPr/>
            </a:pPr>
            <a:r>
              <a:rPr lang="en-US" baseline="0" dirty="0" smtClean="0">
                <a:latin typeface="+mn-lt"/>
              </a:rPr>
              <a:t>In the second module, we will introduce a formal structure for realizing an IIoT deployment.  The later modules fit </a:t>
            </a:r>
            <a:endParaRPr lang="en-US" dirty="0" smtClean="0">
              <a:latin typeface="+mn-lt"/>
            </a:endParaRPr>
          </a:p>
          <a:p>
            <a:endParaRPr lang="en-US" baseline="0" dirty="0" smtClean="0"/>
          </a:p>
        </p:txBody>
      </p:sp>
      <p:sp>
        <p:nvSpPr>
          <p:cNvPr id="4" name="Slide Number Placeholder 3"/>
          <p:cNvSpPr>
            <a:spLocks noGrp="1"/>
          </p:cNvSpPr>
          <p:nvPr>
            <p:ph type="sldNum" sz="quarter" idx="10"/>
          </p:nvPr>
        </p:nvSpPr>
        <p:spPr/>
        <p:txBody>
          <a:bodyPr/>
          <a:lstStyle/>
          <a:p>
            <a:fld id="{BC02897E-1B9B-4D97-95E3-E7A13458AE70}" type="slidenum">
              <a:rPr lang="en-US" smtClean="0"/>
              <a:t>3</a:t>
            </a:fld>
            <a:endParaRPr lang="en-US"/>
          </a:p>
        </p:txBody>
      </p:sp>
    </p:spTree>
    <p:extLst>
      <p:ext uri="{BB962C8B-B14F-4D97-AF65-F5344CB8AC3E}">
        <p14:creationId xmlns:p14="http://schemas.microsoft.com/office/powerpoint/2010/main" val="1067832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normAutofit fontScale="55000" lnSpcReduction="20000"/>
          </a:bodyPr>
          <a:lstStyle/>
          <a:p>
            <a:r>
              <a:rPr lang="en-US" b="1" dirty="0" smtClean="0"/>
              <a:t>Industrial </a:t>
            </a:r>
            <a:r>
              <a:rPr lang="en-US" b="1" dirty="0" err="1" smtClean="0"/>
              <a:t>Revolutional</a:t>
            </a:r>
            <a:r>
              <a:rPr lang="en-US" b="1" dirty="0" smtClean="0"/>
              <a:t> 4.0 </a:t>
            </a:r>
          </a:p>
          <a:p>
            <a:endParaRPr lang="en-US" dirty="0" smtClean="0"/>
          </a:p>
          <a:p>
            <a:endParaRPr lang="en-US" dirty="0" smtClean="0"/>
          </a:p>
          <a:p>
            <a:endParaRPr lang="en-US" dirty="0" smtClean="0"/>
          </a:p>
          <a:p>
            <a:r>
              <a:rPr lang="en-US" dirty="0" smtClean="0"/>
              <a:t>If</a:t>
            </a:r>
            <a:r>
              <a:rPr lang="en-US" baseline="0" dirty="0" smtClean="0"/>
              <a:t> you do a search for Industry 4.0, you will find many versions of a story that puts Industry 4.0 into a historical context of technological revolutions.</a:t>
            </a:r>
            <a:endParaRPr lang="en-US" dirty="0" smtClean="0"/>
          </a:p>
          <a:p>
            <a:endParaRPr lang="en-US" dirty="0" smtClean="0"/>
          </a:p>
          <a:p>
            <a:r>
              <a:rPr lang="en-US" dirty="0" smtClean="0"/>
              <a:t>1</a:t>
            </a:r>
            <a:r>
              <a:rPr lang="en-US" baseline="30000" dirty="0" smtClean="0"/>
              <a:t>st</a:t>
            </a:r>
            <a:r>
              <a:rPr lang="en-US" baseline="0" dirty="0" smtClean="0"/>
              <a:t> Industrial Revolution: This is what you were original taught in school and it was label as the “The Industrial Revolution.” Back in the 1800’s the steam and water power moved mechanical production and transportation.  Sawmill, flourmills, mechanized butter churns and many automatic technologies for producing goods begin to appear.  Interesting most of these technologies were based upon natural and renewable sources.  They were also unfortunately limited to area that provided these resources.  Mills were in a forest and next to the river that provided the power to turn a waterwheel, which turned crankshaft going into the mill, that was geared down to provide the mechanical power to </a:t>
            </a:r>
            <a:r>
              <a:rPr lang="en-US" dirty="0"/>
              <a:t>needed cut, pounding, shredding, hacking or mixing raw material into tradeable product like paper and lumber and milled flour.</a:t>
            </a:r>
            <a:r>
              <a:rPr lang="en-US" dirty="0" smtClean="0"/>
              <a:t/>
            </a:r>
            <a:br>
              <a:rPr lang="en-US" dirty="0" smtClean="0"/>
            </a:br>
            <a:r>
              <a:rPr lang="en-US" dirty="0" smtClean="0"/>
              <a:t/>
            </a:r>
            <a:br>
              <a:rPr lang="en-US" dirty="0" smtClean="0"/>
            </a:br>
            <a:r>
              <a:rPr lang="en-US" baseline="0" dirty="0" smtClean="0"/>
              <a:t>Amsterdam became known for the windmill which even though the technology is considerably more advanced now, wind still powers the turbines and pumps that move hold the ocean back beyond the dikes of Holland.</a:t>
            </a:r>
          </a:p>
          <a:p>
            <a:endParaRPr lang="en-US" baseline="0" dirty="0" smtClean="0"/>
          </a:p>
          <a:p>
            <a:r>
              <a:rPr lang="en-US" baseline="0" dirty="0" smtClean="0"/>
              <a:t>2</a:t>
            </a:r>
            <a:r>
              <a:rPr lang="en-US" baseline="30000" dirty="0" smtClean="0"/>
              <a:t>nd</a:t>
            </a:r>
            <a:r>
              <a:rPr lang="en-US" baseline="0" dirty="0" smtClean="0"/>
              <a:t> Industrial Revolution: The second industrial revolution begin with new chemical based methods of production. Instead of being next the river and using hydraulic potential energy, you could transport coal, oil and different chemical fuels and stores of energy to the location of your choice. Methods of transporting energy and products became more important and let to the train or then sometimes called the “iron horse”.  This revolution saw and increase in the production of steel and also saw an increasing in inventive banking techniques. ended about 100 hundred years later and is defined as the era of mass production, famously exemplified by Henry Ford and his automotive assembly line.  Mechanization also increased in the processing and refining of fuels and </a:t>
            </a:r>
            <a:r>
              <a:rPr lang="en-US" baseline="0" dirty="0" err="1" smtClean="0"/>
              <a:t>lubracants</a:t>
            </a:r>
            <a:r>
              <a:rPr lang="en-US" baseline="0" dirty="0" smtClean="0"/>
              <a:t> The goal was through division of labor here was to create many, many copies of the same product, reducing the cost and making the products available, affordably to many people.</a:t>
            </a:r>
          </a:p>
          <a:p>
            <a:endParaRPr lang="en-US" baseline="0" dirty="0" smtClean="0"/>
          </a:p>
          <a:p>
            <a:r>
              <a:rPr lang="en-US" baseline="0" dirty="0" smtClean="0"/>
              <a:t>3</a:t>
            </a:r>
            <a:r>
              <a:rPr lang="en-US" baseline="30000" dirty="0" smtClean="0"/>
              <a:t>rd</a:t>
            </a:r>
            <a:r>
              <a:rPr lang="en-US" baseline="0" dirty="0" smtClean="0"/>
              <a:t> Industrial Revolution: Begin in the 1970’s when microprocessors because small, cheap and robust enough to aid in the automation of computerize manufacturing processes.</a:t>
            </a:r>
          </a:p>
          <a:p>
            <a:endParaRPr lang="en-US" baseline="0" dirty="0" smtClean="0"/>
          </a:p>
          <a:p>
            <a:pPr defTabSz="931774">
              <a:defRPr/>
            </a:pPr>
            <a:r>
              <a:rPr lang="en-US" baseline="0" dirty="0" smtClean="0"/>
              <a:t>4</a:t>
            </a:r>
            <a:r>
              <a:rPr lang="en-US" baseline="30000" dirty="0" smtClean="0"/>
              <a:t>th</a:t>
            </a:r>
            <a:r>
              <a:rPr lang="en-US" baseline="0" dirty="0" smtClean="0"/>
              <a:t> Industrial Revolution: Is this world of cyber-physical systems where the systems are connected and able to communicate with each other and also they are able to sense their environment and coordinate reactions with the state of the physical world. Parts, Part Distribution, manufacturing, assembly, distribution, dealer networks, OEM and though the lifecycle out to the customer themselves. This allows them to contribute to huge pools of information which big data and analytics can condense into actionable business actions.</a:t>
            </a:r>
          </a:p>
          <a:p>
            <a:pPr defTabSz="931774">
              <a:defRPr/>
            </a:pPr>
            <a:endParaRPr lang="en-US" baseline="0" dirty="0" smtClean="0"/>
          </a:p>
          <a:p>
            <a:pPr defTabSz="931774">
              <a:defRPr/>
            </a:pPr>
            <a:r>
              <a:rPr lang="en-US" dirty="0"/>
              <a:t>The Internet of Things (</a:t>
            </a:r>
            <a:r>
              <a:rPr lang="en-US" dirty="0" err="1"/>
              <a:t>IoT</a:t>
            </a:r>
            <a:r>
              <a:rPr lang="en-US" dirty="0"/>
              <a:t>) comprises many emerging technologies that enable wireless interconnections among “things” (usually objects such as personal devices, appliances, cars, or industrial equipment, but also living things such as animals and people) equipped with data-gathering sensors. Early predictions indicate that the number of </a:t>
            </a:r>
            <a:r>
              <a:rPr lang="en-US" dirty="0" err="1"/>
              <a:t>IoT</a:t>
            </a:r>
            <a:r>
              <a:rPr lang="en-US" dirty="0"/>
              <a:t> devices could reach 26 billion worldwide by 2020 (Lee and Lee, 2015), but this estimate is likely to increase as more companies are jumping on the </a:t>
            </a:r>
            <a:r>
              <a:rPr lang="en-US" dirty="0" err="1"/>
              <a:t>IoT</a:t>
            </a:r>
            <a:r>
              <a:rPr lang="en-US" dirty="0"/>
              <a:t> bandwagon. One of the greatest predicted impacts of </a:t>
            </a:r>
            <a:r>
              <a:rPr lang="en-US" dirty="0" err="1"/>
              <a:t>IoT</a:t>
            </a:r>
            <a:r>
              <a:rPr lang="en-US" dirty="0"/>
              <a:t> is in industrial settings – where it will help transform entire industries by creating new opportunities for companies to manage their internal processes and interact with customers (</a:t>
            </a:r>
            <a:r>
              <a:rPr lang="en-US" dirty="0" err="1"/>
              <a:t>Iansiti</a:t>
            </a:r>
            <a:r>
              <a:rPr lang="en-US" dirty="0"/>
              <a:t> and Lakhani, 2014). These industrial </a:t>
            </a:r>
            <a:r>
              <a:rPr lang="en-US" dirty="0" err="1"/>
              <a:t>IoT</a:t>
            </a:r>
            <a:r>
              <a:rPr lang="en-US" dirty="0"/>
              <a:t> technologies and applications are denoted by the term Industry 4.0. Accenture predicts that collecting data from sensors placed on products, equipment, and even users, and using this data to improve processes inside and outside organizations “can add trillions of dollars to the global economy by 2030.” (Purdy and </a:t>
            </a:r>
            <a:r>
              <a:rPr lang="en-US" dirty="0" err="1"/>
              <a:t>Davarzan</a:t>
            </a:r>
            <a:r>
              <a:rPr lang="en-US" dirty="0"/>
              <a:t>, 2015).</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08BAB18-8CBC-49C9-9BB0-BE87093C201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2096393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Industrial leaders are digitizing essential functions within their internal vertical operations processes, as well as with their horizontal partners along the value chain. In addition, they are enhancing their product portfolio with digital functionalities and introducing innovative, data-based services.</a:t>
            </a:r>
            <a:r>
              <a:rPr lang="en-US" dirty="0" smtClean="0"/>
              <a:t>  Both of</a:t>
            </a:r>
            <a:r>
              <a:rPr lang="en-US" baseline="0" dirty="0" smtClean="0"/>
              <a:t> these growth areas are starting with business increasing their visibility into the manufacturing, business and operating processes. </a:t>
            </a:r>
          </a:p>
          <a:p>
            <a:endParaRPr lang="en-US" baseline="0" dirty="0" smtClean="0"/>
          </a:p>
          <a:p>
            <a:r>
              <a:rPr lang="en-US" b="1" baseline="0" dirty="0" smtClean="0"/>
              <a:t>Visibility is the first key theme and the beginning of Industry 4.0.</a:t>
            </a:r>
            <a:endParaRPr lang="en-US" b="1" dirty="0" smtClean="0"/>
          </a:p>
          <a:p>
            <a:endParaRPr lang="en-US" dirty="0" smtClean="0"/>
          </a:p>
          <a:p>
            <a:r>
              <a:rPr lang="en-US" dirty="0"/>
              <a:t>At the end of this transformation process, successful industrial companies will become true digital enterprises, with physical products at the core, augmented by digital interfaces and data-based, innovative services. Both the vertical and horizontal value chains will be remade with software-defined, standards based, real-time, data driven solutions. These digital enterprises will work together with customers and suppliers in industrial digital ecosystems. </a:t>
            </a:r>
          </a:p>
          <a:p>
            <a:r>
              <a:rPr lang="en-US" dirty="0"/>
              <a:t/>
            </a:r>
            <a:br>
              <a:rPr lang="en-US" dirty="0"/>
            </a:br>
            <a:r>
              <a:rPr lang="en-US" dirty="0"/>
              <a:t>These developments will fundamentally change individual companies, as well as transform market dynamics across a whole range of industries. And that’s true in countries all around the world – in both the developed as well as the emerging markets.</a:t>
            </a:r>
            <a:r>
              <a:rPr lang="en-US" dirty="0" smtClean="0"/>
              <a:t> </a:t>
            </a:r>
            <a:br>
              <a:rPr lang="en-US" dirty="0" smtClean="0"/>
            </a:b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6</a:t>
            </a:fld>
            <a:endParaRPr lang="en-US"/>
          </a:p>
        </p:txBody>
      </p:sp>
    </p:spTree>
    <p:extLst>
      <p:ext uri="{BB962C8B-B14F-4D97-AF65-F5344CB8AC3E}">
        <p14:creationId xmlns:p14="http://schemas.microsoft.com/office/powerpoint/2010/main" val="2010984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1" dirty="0"/>
              <a:t>What</a:t>
            </a:r>
          </a:p>
          <a:p>
            <a:pPr defTabSz="931774">
              <a:defRPr/>
            </a:pPr>
            <a:r>
              <a:rPr lang="en-US" dirty="0"/>
              <a:t>The term ‘Industry 4.0’ stands for the fourth industrial revolution. Other related terms include the ‘Industrial Internet’ or the ‘Digital Factory’, although neither takes as complete a view. While Industry 3.0 focused on the automation of single machines and processes, Industry 4.0 focuses on the end-to-end digitization of all physical assets and integration into digital ecosystems with value chain  partners. Generating, analyzing and communicating data seamlessly underpins the gains promised by Industry 4.0, which networks a wide range of new technologies to create value.</a:t>
            </a:r>
            <a:r>
              <a:rPr lang="en-US" dirty="0" smtClean="0"/>
              <a:t> </a:t>
            </a:r>
            <a:br>
              <a:rPr lang="en-US" dirty="0" smtClean="0"/>
            </a:br>
            <a:endParaRPr lang="en-US" dirty="0"/>
          </a:p>
          <a:p>
            <a:r>
              <a:rPr lang="en-US" dirty="0"/>
              <a:t>The proliferation of </a:t>
            </a:r>
            <a:r>
              <a:rPr lang="en-US" dirty="0" err="1"/>
              <a:t>IoT</a:t>
            </a:r>
            <a:r>
              <a:rPr lang="en-US" dirty="0"/>
              <a:t> solutions, and the introduction of smart sensors in many diﬀerent verticals, has expanded the available data, and thereby increased the opportunities to derive benefit from predictive maintenance and asset monitoring. Real-time patterns in a collection of sensor output can predict the failure of a critical system or device. Automatically analyzing other sources of data, such as satellite imagery, can make for a secure and eﬀective infrastructure, such as an oil pipeline. Once a company in an industry implements these benefits, they gain an advantage over their competition. The other companies are left with the option to catch up, or to lose ground.</a:t>
            </a:r>
            <a:r>
              <a:rPr lang="en-US" dirty="0" smtClean="0"/>
              <a:t> </a:t>
            </a:r>
            <a:br>
              <a:rPr lang="en-US" dirty="0" smtClean="0"/>
            </a:br>
            <a:endParaRPr lang="en-US" dirty="0"/>
          </a:p>
          <a:p>
            <a:pPr lvl="2"/>
            <a:endParaRPr lang="en-US" dirty="0"/>
          </a:p>
          <a:p>
            <a:pPr lvl="0"/>
            <a:r>
              <a:rPr lang="en-US" dirty="0"/>
              <a:t>Creating </a:t>
            </a:r>
            <a:r>
              <a:rPr lang="en-US" b="1" dirty="0"/>
              <a:t>smart factories </a:t>
            </a:r>
            <a:r>
              <a:rPr lang="en-US" dirty="0"/>
              <a:t>generates many opportunities for operational efficiencies, asset tracking, and process improvements. But it also allows organizations to  develop new products with greater efficiency and effectiveness, and get them to market faster and less expensively. OEMs can have a much better understanding of a  machine’s life cycle and the way customers use them to ensure overall equipment efficiency, and to provide new, highly profitable services and recurring revenues through </a:t>
            </a:r>
            <a:r>
              <a:rPr lang="en-US" b="1" dirty="0"/>
              <a:t>smart product </a:t>
            </a:r>
            <a:r>
              <a:rPr lang="en-US" dirty="0"/>
              <a:t>features. Real-time machine information allows other organizations— financial institutions, insurance companies, consumables vendors, and others —to create new smart services and </a:t>
            </a:r>
            <a:r>
              <a:rPr lang="en-US" b="1" dirty="0"/>
              <a:t>smart business models </a:t>
            </a:r>
            <a:r>
              <a:rPr lang="en-US" dirty="0"/>
              <a:t>to maximize return on invested capital for the industrial assets, and the creation of new intangible assets.</a:t>
            </a:r>
            <a:r>
              <a:rPr lang="en-US" dirty="0" smtClean="0"/>
              <a:t> </a:t>
            </a:r>
          </a:p>
          <a:p>
            <a:pPr lvl="0"/>
            <a:endParaRPr lang="en-US" dirty="0" smtClean="0"/>
          </a:p>
          <a:p>
            <a:pPr lvl="0"/>
            <a:endParaRPr lang="en-US" dirty="0" smtClean="0"/>
          </a:p>
          <a:p>
            <a:pPr lvl="0"/>
            <a:endParaRPr lang="en-US" dirty="0" smtClean="0"/>
          </a:p>
          <a:p>
            <a:pPr lvl="0"/>
            <a:r>
              <a:rPr lang="en-US" b="1" dirty="0" smtClean="0"/>
              <a:t>Industry</a:t>
            </a:r>
            <a:r>
              <a:rPr lang="en-US" b="1" baseline="0" dirty="0" smtClean="0"/>
              <a:t> 4.0 encompasses 3 major topics</a:t>
            </a:r>
          </a:p>
          <a:p>
            <a:pPr lvl="0"/>
            <a:r>
              <a:rPr lang="en-US" baseline="0" dirty="0" smtClean="0"/>
              <a:t>1. The Digitalization and Integration of the Vertical and Horizontal Value Chains.  Horizontally, from their suppliers to their customers and vertically across the company from product engineering to manufacturing and service. </a:t>
            </a:r>
          </a:p>
        </p:txBody>
      </p:sp>
      <p:sp>
        <p:nvSpPr>
          <p:cNvPr id="4" name="Slide Number Placeholder 3"/>
          <p:cNvSpPr>
            <a:spLocks noGrp="1"/>
          </p:cNvSpPr>
          <p:nvPr>
            <p:ph type="sldNum" sz="quarter" idx="10"/>
          </p:nvPr>
        </p:nvSpPr>
        <p:spPr/>
        <p:txBody>
          <a:bodyPr/>
          <a:lstStyle/>
          <a:p>
            <a:fld id="{BC02897E-1B9B-4D97-95E3-E7A13458AE70}" type="slidenum">
              <a:rPr lang="en-US" smtClean="0"/>
              <a:t>7</a:t>
            </a:fld>
            <a:endParaRPr lang="en-US"/>
          </a:p>
        </p:txBody>
      </p:sp>
    </p:spTree>
    <p:extLst>
      <p:ext uri="{BB962C8B-B14F-4D97-AF65-F5344CB8AC3E}">
        <p14:creationId xmlns:p14="http://schemas.microsoft.com/office/powerpoint/2010/main" val="702824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smtClean="0"/>
              <a:t>Technology</a:t>
            </a:r>
            <a:r>
              <a:rPr lang="en-US" b="1" i="1" baseline="0" dirty="0" smtClean="0"/>
              <a:t> enables New Value</a:t>
            </a:r>
          </a:p>
          <a:p>
            <a:r>
              <a:rPr lang="en-US" baseline="0" dirty="0" smtClean="0"/>
              <a:t>Many of the technologies that changing the way that we do business are talked about when we are speaking about Industry 4.0.  (List the technologies around the circle).  These tends to change 3 different aspects of business. Those are the business model, the product lifecycle, asset and machine lifecycle and operation and the worker safety.</a:t>
            </a:r>
            <a:endParaRPr lang="en-US" dirty="0" smtClean="0"/>
          </a:p>
          <a:p>
            <a:endParaRPr lang="en-US" b="1" i="1" dirty="0"/>
          </a:p>
          <a:p>
            <a:r>
              <a:rPr lang="en-US" b="1" i="1" dirty="0"/>
              <a:t>Industry 4.0 - from talk to action</a:t>
            </a:r>
            <a:r>
              <a:rPr lang="en-US" i="1" dirty="0"/>
              <a:t/>
            </a:r>
            <a:br>
              <a:rPr lang="en-US" i="1" dirty="0"/>
            </a:br>
            <a:r>
              <a:rPr lang="en-US" dirty="0"/>
              <a:t>The buzz around Industry 4.0 has moved from what some saw as PR hype in 2013 to investment and real results today. Respondents expect to significantly increase their portfolios of digital products and services; more than twice as many expect to be at an advanced level in this area by 2020 compared to today. Similarly, almost three-quarters of companies expect to have highly digitized  horizontal and vertical value-chain processes in five years.  Investment plans are extremely ambitious, with first movers in particular already making significant Industry 4.0 investments and realizing both above-average digital revenues</a:t>
            </a:r>
            <a:r>
              <a:rPr lang="en-US" dirty="0" smtClean="0"/>
              <a:t> </a:t>
            </a:r>
            <a:r>
              <a:rPr lang="en-US" dirty="0"/>
              <a:t>and operational savings. Their plans for the next five years are even more ambitious and far-reaching, with digital products and services paving the way for disruptive business models.</a:t>
            </a:r>
            <a:r>
              <a:rPr lang="en-US" dirty="0" smtClean="0"/>
              <a:t> </a:t>
            </a:r>
          </a:p>
          <a:p>
            <a:endParaRPr lang="en-US" dirty="0" smtClean="0"/>
          </a:p>
          <a:p>
            <a:r>
              <a:rPr lang="en-US" b="1" i="1" dirty="0"/>
              <a:t>Digitization drives quantum leaps in performance</a:t>
            </a:r>
            <a:r>
              <a:rPr lang="en-US" i="1" dirty="0"/>
              <a:t/>
            </a:r>
            <a:br>
              <a:rPr lang="en-US" i="1" dirty="0"/>
            </a:br>
            <a:r>
              <a:rPr lang="en-US" dirty="0"/>
              <a:t>Companies that successfully implement Industry 4.0 no longer need to choose between focusing on a better top or bottom line. They can improve both at the same time. </a:t>
            </a:r>
            <a:r>
              <a:rPr lang="en-US" dirty="0" smtClean="0"/>
              <a:t/>
            </a:r>
            <a:br>
              <a:rPr lang="en-US" dirty="0" smtClean="0"/>
            </a:br>
            <a:endParaRPr lang="en-US" dirty="0" smtClean="0"/>
          </a:p>
          <a:p>
            <a:endParaRPr lang="en-US" dirty="0" smtClean="0"/>
          </a:p>
          <a:p>
            <a:endParaRPr lang="en-US" dirty="0" smtClean="0"/>
          </a:p>
          <a:p>
            <a:endParaRPr lang="en-US" dirty="0" smtClean="0"/>
          </a:p>
          <a:p>
            <a:endParaRPr lang="en-US" dirty="0" smtClean="0"/>
          </a:p>
          <a:p>
            <a:r>
              <a:rPr lang="en-US" b="1" dirty="0" smtClean="0">
                <a:solidFill>
                  <a:srgbClr val="F3F3F3"/>
                </a:solidFill>
                <a:latin typeface="intel-clear"/>
              </a:rPr>
              <a:t>PLC/PAC and DCX </a:t>
            </a:r>
            <a:r>
              <a:rPr lang="en-US" dirty="0" smtClean="0">
                <a:solidFill>
                  <a:srgbClr val="F3F3F3"/>
                </a:solidFill>
                <a:latin typeface="intel-clear"/>
              </a:rPr>
              <a:t>- Satisfy real-time industrial control requirements, distribute control, and consolidate applications using an Intel® processor.</a:t>
            </a:r>
          </a:p>
          <a:p>
            <a:endParaRPr lang="en-US" dirty="0" smtClean="0">
              <a:solidFill>
                <a:srgbClr val="F3F3F3"/>
              </a:solidFill>
              <a:latin typeface="intel-clear"/>
            </a:endParaRPr>
          </a:p>
          <a:p>
            <a:r>
              <a:rPr lang="en-US" b="1" dirty="0" smtClean="0">
                <a:solidFill>
                  <a:srgbClr val="F3F3F3"/>
                </a:solidFill>
                <a:latin typeface="intel-clear"/>
              </a:rPr>
              <a:t>Industrial PC (PCI) </a:t>
            </a:r>
            <a:r>
              <a:rPr lang="en-US" dirty="0" smtClean="0">
                <a:solidFill>
                  <a:srgbClr val="F3F3F3"/>
                </a:solidFill>
                <a:latin typeface="intel-clear"/>
              </a:rPr>
              <a:t>- Protect development investments by reusing the same software code base across your product line.</a:t>
            </a:r>
          </a:p>
          <a:p>
            <a:endParaRPr lang="en-US" dirty="0" smtClean="0">
              <a:solidFill>
                <a:srgbClr val="F3F3F3"/>
              </a:solidFill>
              <a:latin typeface="intel-clear"/>
            </a:endParaRPr>
          </a:p>
          <a:p>
            <a:r>
              <a:rPr lang="en-US" b="1" dirty="0" smtClean="0">
                <a:solidFill>
                  <a:srgbClr val="F3F3F3"/>
                </a:solidFill>
                <a:latin typeface="intel-clear"/>
              </a:rPr>
              <a:t>Human Machine Interface (HMI) </a:t>
            </a:r>
            <a:r>
              <a:rPr lang="en-US" dirty="0" smtClean="0">
                <a:solidFill>
                  <a:srgbClr val="F3F3F3"/>
                </a:solidFill>
                <a:latin typeface="intel-clear"/>
              </a:rPr>
              <a:t>- Develop or integrate attractive and easy-to-use applications that take advantage of on-chip graphics engines.</a:t>
            </a:r>
          </a:p>
          <a:p>
            <a:endParaRPr lang="en-US" dirty="0" smtClean="0">
              <a:solidFill>
                <a:srgbClr val="F3F3F3"/>
              </a:solidFill>
              <a:latin typeface="intel-clear"/>
            </a:endParaRPr>
          </a:p>
          <a:p>
            <a:r>
              <a:rPr lang="en-US" b="1" dirty="0" smtClean="0">
                <a:solidFill>
                  <a:srgbClr val="F3F3F3"/>
                </a:solidFill>
                <a:latin typeface="intel-clear"/>
              </a:rPr>
              <a:t>Robotics</a:t>
            </a:r>
            <a:r>
              <a:rPr lang="en-US" dirty="0" smtClean="0">
                <a:solidFill>
                  <a:srgbClr val="F3F3F3"/>
                </a:solidFill>
                <a:latin typeface="intel-clear"/>
              </a:rPr>
              <a:t> - Reduce hardware BOM cost by running control and user interface functions on a single board.</a:t>
            </a:r>
          </a:p>
          <a:p>
            <a:endParaRPr lang="en-US" dirty="0" smtClean="0">
              <a:solidFill>
                <a:srgbClr val="F3F3F3"/>
              </a:solidFill>
              <a:latin typeface="intel-clear"/>
            </a:endParaRPr>
          </a:p>
          <a:p>
            <a:r>
              <a:rPr lang="en-US" b="1" dirty="0" smtClean="0">
                <a:solidFill>
                  <a:srgbClr val="F3F3F3"/>
                </a:solidFill>
                <a:latin typeface="intel-clear"/>
              </a:rPr>
              <a:t>Machine Vision </a:t>
            </a:r>
            <a:r>
              <a:rPr lang="en-US" dirty="0" smtClean="0">
                <a:solidFill>
                  <a:srgbClr val="F3F3F3"/>
                </a:solidFill>
                <a:latin typeface="intel-clear"/>
              </a:rPr>
              <a:t>- Analyze images faster with high-performance Intel® processors and specialized software libraries.</a:t>
            </a:r>
          </a:p>
          <a:p>
            <a:endParaRPr lang="en-US" dirty="0" smtClean="0">
              <a:solidFill>
                <a:srgbClr val="F3F3F3"/>
              </a:solidFill>
              <a:latin typeface="intel-clear"/>
            </a:endParaRPr>
          </a:p>
          <a:p>
            <a:r>
              <a:rPr lang="en-US" b="1" dirty="0" smtClean="0">
                <a:solidFill>
                  <a:srgbClr val="F3F3F3"/>
                </a:solidFill>
                <a:latin typeface="intel-clear"/>
              </a:rPr>
              <a:t>Functional Safety </a:t>
            </a:r>
            <a:r>
              <a:rPr lang="en-US" dirty="0" smtClean="0">
                <a:solidFill>
                  <a:srgbClr val="F3F3F3"/>
                </a:solidFill>
                <a:latin typeface="intel-clear"/>
              </a:rPr>
              <a:t>- Keep industrial workers safe by implementing software that protects against the unexpected.</a:t>
            </a:r>
          </a:p>
          <a:p>
            <a:endParaRPr lang="en-US" dirty="0" smtClean="0">
              <a:solidFill>
                <a:srgbClr val="F3F3F3"/>
              </a:solidFill>
              <a:latin typeface="intel-clear"/>
            </a:endParaRPr>
          </a:p>
          <a:p>
            <a:r>
              <a:rPr lang="en-US" b="1" dirty="0" smtClean="0">
                <a:solidFill>
                  <a:srgbClr val="F3F3F3"/>
                </a:solidFill>
                <a:latin typeface="intel-clear"/>
              </a:rPr>
              <a:t>Motion Control </a:t>
            </a:r>
            <a:r>
              <a:rPr lang="en-US" dirty="0" smtClean="0">
                <a:solidFill>
                  <a:srgbClr val="F3F3F3"/>
                </a:solidFill>
                <a:latin typeface="intel-clear"/>
              </a:rPr>
              <a:t>- Precisely control position, velocity, and torque while adding intelligence to industrial equipment.</a:t>
            </a:r>
          </a:p>
          <a:p>
            <a:endParaRPr lang="en-US" dirty="0" smtClean="0">
              <a:solidFill>
                <a:srgbClr val="F3F3F3"/>
              </a:solidFill>
              <a:latin typeface="intel-clear"/>
            </a:endParaRPr>
          </a:p>
          <a:p>
            <a:r>
              <a:rPr lang="en-US" b="1" dirty="0" smtClean="0">
                <a:solidFill>
                  <a:srgbClr val="F3F3F3"/>
                </a:solidFill>
                <a:latin typeface="intel-clear"/>
              </a:rPr>
              <a:t>Wearables</a:t>
            </a:r>
            <a:r>
              <a:rPr lang="en-US" dirty="0" smtClean="0">
                <a:solidFill>
                  <a:srgbClr val="F3F3F3"/>
                </a:solidFill>
                <a:latin typeface="intel-clear"/>
              </a:rPr>
              <a:t> - Create an incredible experience with computers the size of a suit button and Intel® RealSense™ technology</a:t>
            </a:r>
            <a:endParaRPr lang="en-US" dirty="0" smtClean="0"/>
          </a:p>
          <a:p>
            <a:endParaRPr lang="en-US" i="0" dirty="0" smtClean="0">
              <a:solidFill>
                <a:srgbClr val="F3F3F3"/>
              </a:solidFill>
              <a:effectLst/>
              <a:latin typeface="intel-clear"/>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8</a:t>
            </a:fld>
            <a:endParaRPr lang="en-US"/>
          </a:p>
        </p:txBody>
      </p:sp>
    </p:spTree>
    <p:extLst>
      <p:ext uri="{BB962C8B-B14F-4D97-AF65-F5344CB8AC3E}">
        <p14:creationId xmlns:p14="http://schemas.microsoft.com/office/powerpoint/2010/main" val="41442700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Digitization and integration of vertical and horizontal value chains Industry 4.0 digitizes and integrates processes vertically across the entire organization, from product development and purchasing, through manufacturing, logistics and service. All data about operations processes, process efficiency and quality management, as well as operations planning are available real-time, supported by augmented reality and optimized in an integrated network. Horizontal integration stretches beyond the internal operations from suppliers to customers and all key value chain partners. It includes technologies from track and trace devices to real-time integrated planning with execution.</a:t>
            </a:r>
            <a:endParaRPr lang="en-US" dirty="0"/>
          </a:p>
          <a:p>
            <a:endParaRPr lang="en-US" dirty="0"/>
          </a:p>
          <a:p>
            <a:r>
              <a:rPr lang="en-US" dirty="0"/>
              <a:t>In smart manufacturing applications, a multi-agent approach can be used. Here, the research focus is on design techniques for automation systems to improve scalability, fault tolerance and latency in discrete and continuous manufacturing. Therefore control systems design and implementation is  investigated as a crucial building block of the Smart Factory concept. </a:t>
            </a: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9</a:t>
            </a:fld>
            <a:endParaRPr lang="en-US"/>
          </a:p>
        </p:txBody>
      </p:sp>
    </p:spTree>
    <p:extLst>
      <p:ext uri="{BB962C8B-B14F-4D97-AF65-F5344CB8AC3E}">
        <p14:creationId xmlns:p14="http://schemas.microsoft.com/office/powerpoint/2010/main" val="33645022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Stewart,</a:t>
            </a:r>
            <a:r>
              <a:rPr lang="en-US" baseline="0" dirty="0" smtClean="0"/>
              <a:t> Intel Fan failure analysis</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10</a:t>
            </a:fld>
            <a:endParaRPr lang="en-US"/>
          </a:p>
        </p:txBody>
      </p:sp>
    </p:spTree>
    <p:extLst>
      <p:ext uri="{BB962C8B-B14F-4D97-AF65-F5344CB8AC3E}">
        <p14:creationId xmlns:p14="http://schemas.microsoft.com/office/powerpoint/2010/main" val="10426160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39411552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tx1"/>
              </a:buClr>
              <a:buFont typeface="Arial" panose="020B0604020202020204" pitchFamily="34" charset="0"/>
              <a:buChar char="•"/>
              <a:defRPr sz="2400">
                <a:solidFill>
                  <a:schemeClr val="tx1"/>
                </a:solidFill>
              </a:defRPr>
            </a:lvl1pPr>
            <a:lvl2pPr>
              <a:lnSpc>
                <a:spcPct val="150000"/>
              </a:lnSpc>
              <a:spcBef>
                <a:spcPts val="0"/>
              </a:spcBef>
              <a:buClr>
                <a:schemeClr val="tx1"/>
              </a:buClr>
              <a:defRPr sz="2400">
                <a:solidFill>
                  <a:schemeClr val="tx1"/>
                </a:solidFill>
              </a:defRPr>
            </a:lvl2pPr>
            <a:lvl3pPr>
              <a:lnSpc>
                <a:spcPct val="150000"/>
              </a:lnSpc>
              <a:spcBef>
                <a:spcPts val="0"/>
              </a:spcBef>
              <a:buClr>
                <a:schemeClr val="tx1"/>
              </a:buClr>
              <a:defRPr sz="2400">
                <a:solidFill>
                  <a:schemeClr val="tx1"/>
                </a:solidFill>
              </a:defRPr>
            </a:lvl3pPr>
            <a:lvl4pPr>
              <a:lnSpc>
                <a:spcPct val="150000"/>
              </a:lnSpc>
              <a:spcBef>
                <a:spcPts val="0"/>
              </a:spcBef>
              <a:buClr>
                <a:schemeClr val="tx1"/>
              </a:buClr>
              <a:defRPr sz="2400">
                <a:solidFill>
                  <a:schemeClr val="tx1"/>
                </a:solidFill>
              </a:defRPr>
            </a:lvl4pPr>
            <a:lvl5pPr>
              <a:lnSpc>
                <a:spcPct val="150000"/>
              </a:lnSpc>
              <a:spcBef>
                <a:spcPts val="0"/>
              </a:spcBef>
              <a:buClr>
                <a:schemeClr val="tx1"/>
              </a:buClr>
              <a:defRPr sz="24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3712139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4301663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5078620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643213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3070152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38706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31717164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accent2">
                  <a:lumMod val="40000"/>
                  <a:lumOff val="60000"/>
                </a:schemeClr>
              </a:buClr>
              <a:buFont typeface="Arial" panose="020B0604020202020204" pitchFamily="34" charset="0"/>
              <a:buChar char="•"/>
              <a:defRPr sz="2400">
                <a:solidFill>
                  <a:schemeClr val="accent2">
                    <a:lumMod val="40000"/>
                    <a:lumOff val="60000"/>
                  </a:schemeClr>
                </a:solidFill>
              </a:defRPr>
            </a:lvl1pPr>
            <a:lvl2pPr>
              <a:lnSpc>
                <a:spcPct val="150000"/>
              </a:lnSpc>
              <a:spcBef>
                <a:spcPts val="0"/>
              </a:spcBef>
              <a:buClr>
                <a:schemeClr val="accent2">
                  <a:lumMod val="40000"/>
                  <a:lumOff val="60000"/>
                </a:schemeClr>
              </a:buClr>
              <a:defRPr sz="2400">
                <a:solidFill>
                  <a:schemeClr val="accent2">
                    <a:lumMod val="40000"/>
                    <a:lumOff val="60000"/>
                  </a:schemeClr>
                </a:solidFill>
              </a:defRPr>
            </a:lvl2pPr>
            <a:lvl3pPr>
              <a:lnSpc>
                <a:spcPct val="150000"/>
              </a:lnSpc>
              <a:spcBef>
                <a:spcPts val="0"/>
              </a:spcBef>
              <a:buClr>
                <a:schemeClr val="accent2">
                  <a:lumMod val="40000"/>
                  <a:lumOff val="60000"/>
                </a:schemeClr>
              </a:buClr>
              <a:defRPr sz="2400">
                <a:solidFill>
                  <a:schemeClr val="accent2">
                    <a:lumMod val="40000"/>
                    <a:lumOff val="60000"/>
                  </a:schemeClr>
                </a:solidFill>
              </a:defRPr>
            </a:lvl3pPr>
            <a:lvl4pPr>
              <a:lnSpc>
                <a:spcPct val="150000"/>
              </a:lnSpc>
              <a:spcBef>
                <a:spcPts val="0"/>
              </a:spcBef>
              <a:buClr>
                <a:schemeClr val="accent2">
                  <a:lumMod val="40000"/>
                  <a:lumOff val="60000"/>
                </a:schemeClr>
              </a:buClr>
              <a:defRPr sz="2400">
                <a:solidFill>
                  <a:schemeClr val="accent2">
                    <a:lumMod val="40000"/>
                    <a:lumOff val="60000"/>
                  </a:schemeClr>
                </a:solidFill>
              </a:defRPr>
            </a:lvl4pPr>
            <a:lvl5pPr>
              <a:lnSpc>
                <a:spcPct val="150000"/>
              </a:lnSpc>
              <a:spcBef>
                <a:spcPts val="0"/>
              </a:spcBef>
              <a:buClr>
                <a:schemeClr val="accent2">
                  <a:lumMod val="40000"/>
                  <a:lumOff val="60000"/>
                </a:schemeClr>
              </a:buClr>
              <a:defRPr sz="2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26613079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accent2">
                  <a:lumMod val="40000"/>
                  <a:lumOff val="60000"/>
                </a:schemeClr>
              </a:buClr>
              <a:defRPr sz="2133">
                <a:solidFill>
                  <a:schemeClr val="accent2">
                    <a:lumMod val="40000"/>
                    <a:lumOff val="60000"/>
                  </a:schemeClr>
                </a:solidFill>
              </a:defRPr>
            </a:lvl1pPr>
            <a:lvl2pPr>
              <a:spcBef>
                <a:spcPts val="0"/>
              </a:spcBef>
              <a:buClr>
                <a:schemeClr val="accent2">
                  <a:lumMod val="40000"/>
                  <a:lumOff val="60000"/>
                </a:schemeClr>
              </a:buClr>
              <a:defRPr sz="1867">
                <a:solidFill>
                  <a:schemeClr val="accent2">
                    <a:lumMod val="40000"/>
                    <a:lumOff val="60000"/>
                  </a:schemeClr>
                </a:solidFill>
              </a:defRPr>
            </a:lvl2pPr>
            <a:lvl3pPr>
              <a:spcBef>
                <a:spcPts val="0"/>
              </a:spcBef>
              <a:buClr>
                <a:schemeClr val="accent2">
                  <a:lumMod val="40000"/>
                  <a:lumOff val="60000"/>
                </a:schemeClr>
              </a:buClr>
              <a:defRPr sz="1867">
                <a:solidFill>
                  <a:schemeClr val="accent2">
                    <a:lumMod val="40000"/>
                    <a:lumOff val="60000"/>
                  </a:schemeClr>
                </a:solidFill>
              </a:defRPr>
            </a:lvl3pPr>
            <a:lvl4pPr>
              <a:spcBef>
                <a:spcPts val="0"/>
              </a:spcBef>
              <a:buClr>
                <a:schemeClr val="accent2">
                  <a:lumMod val="40000"/>
                  <a:lumOff val="60000"/>
                </a:schemeClr>
              </a:buClr>
              <a:defRPr sz="1867">
                <a:solidFill>
                  <a:schemeClr val="accent2">
                    <a:lumMod val="40000"/>
                    <a:lumOff val="60000"/>
                  </a:schemeClr>
                </a:solidFill>
              </a:defRPr>
            </a:lvl4pPr>
            <a:lvl5pPr>
              <a:spcBef>
                <a:spcPts val="0"/>
              </a:spcBef>
              <a:buClr>
                <a:schemeClr val="accent2">
                  <a:lumMod val="40000"/>
                  <a:lumOff val="60000"/>
                </a:schemeClr>
              </a:buClr>
              <a:defRPr sz="1867">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17966505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24686351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a:t>
            </a:fld>
            <a:endParaRPr lang="en-US" dirty="0"/>
          </a:p>
        </p:txBody>
      </p:sp>
    </p:spTree>
    <p:extLst>
      <p:ext uri="{BB962C8B-B14F-4D97-AF65-F5344CB8AC3E}">
        <p14:creationId xmlns:p14="http://schemas.microsoft.com/office/powerpoint/2010/main" val="38726838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219592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34429266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007387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1486756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accent2">
                  <a:lumMod val="40000"/>
                  <a:lumOff val="60000"/>
                </a:schemeClr>
              </a:buClr>
              <a:buFont typeface="Arial" panose="020B0604020202020204" pitchFamily="34" charset="0"/>
              <a:buChar char="•"/>
              <a:defRPr sz="2400">
                <a:solidFill>
                  <a:schemeClr val="accent2">
                    <a:lumMod val="40000"/>
                    <a:lumOff val="60000"/>
                  </a:schemeClr>
                </a:solidFill>
              </a:defRPr>
            </a:lvl1pPr>
            <a:lvl2pPr>
              <a:lnSpc>
                <a:spcPct val="150000"/>
              </a:lnSpc>
              <a:spcBef>
                <a:spcPts val="0"/>
              </a:spcBef>
              <a:buClr>
                <a:schemeClr val="accent2">
                  <a:lumMod val="40000"/>
                  <a:lumOff val="60000"/>
                </a:schemeClr>
              </a:buClr>
              <a:defRPr sz="2400">
                <a:solidFill>
                  <a:schemeClr val="accent2">
                    <a:lumMod val="40000"/>
                    <a:lumOff val="60000"/>
                  </a:schemeClr>
                </a:solidFill>
              </a:defRPr>
            </a:lvl2pPr>
            <a:lvl3pPr>
              <a:lnSpc>
                <a:spcPct val="150000"/>
              </a:lnSpc>
              <a:spcBef>
                <a:spcPts val="0"/>
              </a:spcBef>
              <a:buClr>
                <a:schemeClr val="accent2">
                  <a:lumMod val="40000"/>
                  <a:lumOff val="60000"/>
                </a:schemeClr>
              </a:buClr>
              <a:defRPr sz="2400">
                <a:solidFill>
                  <a:schemeClr val="accent2">
                    <a:lumMod val="40000"/>
                    <a:lumOff val="60000"/>
                  </a:schemeClr>
                </a:solidFill>
              </a:defRPr>
            </a:lvl3pPr>
            <a:lvl4pPr>
              <a:lnSpc>
                <a:spcPct val="150000"/>
              </a:lnSpc>
              <a:spcBef>
                <a:spcPts val="0"/>
              </a:spcBef>
              <a:buClr>
                <a:schemeClr val="accent2">
                  <a:lumMod val="40000"/>
                  <a:lumOff val="60000"/>
                </a:schemeClr>
              </a:buClr>
              <a:defRPr sz="2400">
                <a:solidFill>
                  <a:schemeClr val="accent2">
                    <a:lumMod val="40000"/>
                    <a:lumOff val="60000"/>
                  </a:schemeClr>
                </a:solidFill>
              </a:defRPr>
            </a:lvl4pPr>
            <a:lvl5pPr>
              <a:lnSpc>
                <a:spcPct val="150000"/>
              </a:lnSpc>
              <a:spcBef>
                <a:spcPts val="0"/>
              </a:spcBef>
              <a:buClr>
                <a:schemeClr val="accent2">
                  <a:lumMod val="40000"/>
                  <a:lumOff val="60000"/>
                </a:schemeClr>
              </a:buClr>
              <a:defRPr sz="2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16840484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accent2">
                  <a:lumMod val="40000"/>
                  <a:lumOff val="60000"/>
                </a:schemeClr>
              </a:buClr>
              <a:defRPr sz="2133">
                <a:solidFill>
                  <a:schemeClr val="accent2">
                    <a:lumMod val="40000"/>
                    <a:lumOff val="60000"/>
                  </a:schemeClr>
                </a:solidFill>
              </a:defRPr>
            </a:lvl1pPr>
            <a:lvl2pPr>
              <a:spcBef>
                <a:spcPts val="0"/>
              </a:spcBef>
              <a:buClr>
                <a:schemeClr val="accent2">
                  <a:lumMod val="40000"/>
                  <a:lumOff val="60000"/>
                </a:schemeClr>
              </a:buClr>
              <a:defRPr sz="1867">
                <a:solidFill>
                  <a:schemeClr val="accent2">
                    <a:lumMod val="40000"/>
                    <a:lumOff val="60000"/>
                  </a:schemeClr>
                </a:solidFill>
              </a:defRPr>
            </a:lvl2pPr>
            <a:lvl3pPr>
              <a:spcBef>
                <a:spcPts val="0"/>
              </a:spcBef>
              <a:buClr>
                <a:schemeClr val="accent2">
                  <a:lumMod val="40000"/>
                  <a:lumOff val="60000"/>
                </a:schemeClr>
              </a:buClr>
              <a:defRPr sz="1867">
                <a:solidFill>
                  <a:schemeClr val="accent2">
                    <a:lumMod val="40000"/>
                    <a:lumOff val="60000"/>
                  </a:schemeClr>
                </a:solidFill>
              </a:defRPr>
            </a:lvl3pPr>
            <a:lvl4pPr>
              <a:spcBef>
                <a:spcPts val="0"/>
              </a:spcBef>
              <a:buClr>
                <a:schemeClr val="accent2">
                  <a:lumMod val="40000"/>
                  <a:lumOff val="60000"/>
                </a:schemeClr>
              </a:buClr>
              <a:defRPr sz="1867">
                <a:solidFill>
                  <a:schemeClr val="accent2">
                    <a:lumMod val="40000"/>
                    <a:lumOff val="60000"/>
                  </a:schemeClr>
                </a:solidFill>
              </a:defRPr>
            </a:lvl4pPr>
            <a:lvl5pPr>
              <a:spcBef>
                <a:spcPts val="0"/>
              </a:spcBef>
              <a:buClr>
                <a:schemeClr val="accent2">
                  <a:lumMod val="40000"/>
                  <a:lumOff val="60000"/>
                </a:schemeClr>
              </a:buClr>
              <a:defRPr sz="1867">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7262122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662635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10387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tx1"/>
              </a:buClr>
              <a:buFont typeface="Arial" panose="020B0604020202020204" pitchFamily="34" charset="0"/>
              <a:buChar char="•"/>
              <a:defRPr sz="2400">
                <a:solidFill>
                  <a:schemeClr val="tx1"/>
                </a:solidFill>
              </a:defRPr>
            </a:lvl1pPr>
            <a:lvl2pPr>
              <a:lnSpc>
                <a:spcPct val="150000"/>
              </a:lnSpc>
              <a:spcBef>
                <a:spcPts val="0"/>
              </a:spcBef>
              <a:buClr>
                <a:schemeClr val="tx1"/>
              </a:buClr>
              <a:defRPr sz="2400">
                <a:solidFill>
                  <a:schemeClr val="tx1"/>
                </a:solidFill>
              </a:defRPr>
            </a:lvl2pPr>
            <a:lvl3pPr>
              <a:lnSpc>
                <a:spcPct val="150000"/>
              </a:lnSpc>
              <a:spcBef>
                <a:spcPts val="0"/>
              </a:spcBef>
              <a:buClr>
                <a:schemeClr val="tx1"/>
              </a:buClr>
              <a:defRPr sz="2400">
                <a:solidFill>
                  <a:schemeClr val="tx1"/>
                </a:solidFill>
              </a:defRPr>
            </a:lvl3pPr>
            <a:lvl4pPr>
              <a:lnSpc>
                <a:spcPct val="150000"/>
              </a:lnSpc>
              <a:spcBef>
                <a:spcPts val="0"/>
              </a:spcBef>
              <a:buClr>
                <a:schemeClr val="tx1"/>
              </a:buClr>
              <a:defRPr sz="2400">
                <a:solidFill>
                  <a:schemeClr val="tx1"/>
                </a:solidFill>
              </a:defRPr>
            </a:lvl4pPr>
            <a:lvl5pPr>
              <a:lnSpc>
                <a:spcPct val="150000"/>
              </a:lnSpc>
              <a:spcBef>
                <a:spcPts val="0"/>
              </a:spcBef>
              <a:buClr>
                <a:schemeClr val="tx1"/>
              </a:buClr>
              <a:defRPr sz="24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a:t>
            </a:fld>
            <a:endParaRPr lang="en-US" dirty="0"/>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17202681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22571500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35968671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096350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4106909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397044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4369288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3.xml"/><Relationship Id="rId7" Type="http://schemas.openxmlformats.org/officeDocument/2006/relationships/slideLayout" Target="../slideLayouts/slideLayout27.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3627529566"/>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4295"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2660164927"/>
      </p:ext>
    </p:extLst>
  </p:cSld>
  <p:clrMap bg1="lt1" tx1="dk1" bg2="lt2" tx2="dk2" accent1="accent1" accent2="accent2" accent3="accent3" accent4="accent4" accent5="accent5" accent6="accent6" hlink="hlink" folHlink="folHlink"/>
  <p:sldLayoutIdLst>
    <p:sldLayoutId id="2147484288" r:id="rId1"/>
    <p:sldLayoutId id="2147484289" r:id="rId2"/>
    <p:sldLayoutId id="2147484290" r:id="rId3"/>
    <p:sldLayoutId id="2147484291" r:id="rId4"/>
    <p:sldLayoutId id="2147484292" r:id="rId5"/>
    <p:sldLayoutId id="2147484293" r:id="rId6"/>
    <p:sldLayoutId id="2147484294"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1855247284"/>
      </p:ext>
    </p:extLst>
  </p:cSld>
  <p:clrMap bg1="lt1" tx1="dk1" bg2="lt2" tx2="dk2" accent1="accent1" accent2="accent2" accent3="accent3" accent4="accent4" accent5="accent5" accent6="accent6" hlink="hlink" folHlink="folHlink"/>
  <p:sldLayoutIdLst>
    <p:sldLayoutId id="2147484297" r:id="rId1"/>
    <p:sldLayoutId id="2147484298" r:id="rId2"/>
    <p:sldLayoutId id="2147484299" r:id="rId3"/>
    <p:sldLayoutId id="2147484300" r:id="rId4"/>
    <p:sldLayoutId id="2147484301" r:id="rId5"/>
    <p:sldLayoutId id="2147484302" r:id="rId6"/>
    <p:sldLayoutId id="2147484303"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3616642723"/>
      </p:ext>
    </p:extLst>
  </p:cSld>
  <p:clrMap bg1="lt1" tx1="dk1" bg2="lt2" tx2="dk2" accent1="accent1" accent2="accent2" accent3="accent3" accent4="accent4" accent5="accent5" accent6="accent6" hlink="hlink" folHlink="folHlink"/>
  <p:sldLayoutIdLst>
    <p:sldLayoutId id="2147484305" r:id="rId1"/>
    <p:sldLayoutId id="2147484306" r:id="rId2"/>
    <p:sldLayoutId id="2147484307" r:id="rId3"/>
    <p:sldLayoutId id="2147484308" r:id="rId4"/>
    <p:sldLayoutId id="2147484309" r:id="rId5"/>
    <p:sldLayoutId id="2147484310" r:id="rId6"/>
    <p:sldLayoutId id="2147484311"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diagramData" Target="../diagrams/data5.xml"/><Relationship Id="rId18" Type="http://schemas.openxmlformats.org/officeDocument/2006/relationships/diagramData" Target="../diagrams/data6.xml"/><Relationship Id="rId26" Type="http://schemas.openxmlformats.org/officeDocument/2006/relationships/diagramColors" Target="../diagrams/colors7.xml"/><Relationship Id="rId39" Type="http://schemas.openxmlformats.org/officeDocument/2006/relationships/diagramLayout" Target="../diagrams/layout10.xml"/><Relationship Id="rId3" Type="http://schemas.openxmlformats.org/officeDocument/2006/relationships/diagramData" Target="../diagrams/data3.xml"/><Relationship Id="rId21" Type="http://schemas.openxmlformats.org/officeDocument/2006/relationships/diagramColors" Target="../diagrams/colors6.xml"/><Relationship Id="rId34" Type="http://schemas.openxmlformats.org/officeDocument/2006/relationships/diagramLayout" Target="../diagrams/layout9.xml"/><Relationship Id="rId42" Type="http://schemas.microsoft.com/office/2007/relationships/diagramDrawing" Target="../diagrams/drawing10.xml"/><Relationship Id="rId7" Type="http://schemas.microsoft.com/office/2007/relationships/diagramDrawing" Target="../diagrams/drawing3.xml"/><Relationship Id="rId12" Type="http://schemas.microsoft.com/office/2007/relationships/diagramDrawing" Target="../diagrams/drawing4.xml"/><Relationship Id="rId17" Type="http://schemas.microsoft.com/office/2007/relationships/diagramDrawing" Target="../diagrams/drawing5.xml"/><Relationship Id="rId25" Type="http://schemas.openxmlformats.org/officeDocument/2006/relationships/diagramQuickStyle" Target="../diagrams/quickStyle7.xml"/><Relationship Id="rId33" Type="http://schemas.openxmlformats.org/officeDocument/2006/relationships/diagramData" Target="../diagrams/data9.xml"/><Relationship Id="rId38" Type="http://schemas.openxmlformats.org/officeDocument/2006/relationships/diagramData" Target="../diagrams/data10.xml"/><Relationship Id="rId2" Type="http://schemas.openxmlformats.org/officeDocument/2006/relationships/notesSlide" Target="../notesSlides/notesSlide9.xml"/><Relationship Id="rId16" Type="http://schemas.openxmlformats.org/officeDocument/2006/relationships/diagramColors" Target="../diagrams/colors5.xml"/><Relationship Id="rId20" Type="http://schemas.openxmlformats.org/officeDocument/2006/relationships/diagramQuickStyle" Target="../diagrams/quickStyle6.xml"/><Relationship Id="rId29" Type="http://schemas.openxmlformats.org/officeDocument/2006/relationships/diagramLayout" Target="../diagrams/layout8.xml"/><Relationship Id="rId41" Type="http://schemas.openxmlformats.org/officeDocument/2006/relationships/diagramColors" Target="../diagrams/colors10.xml"/><Relationship Id="rId1" Type="http://schemas.openxmlformats.org/officeDocument/2006/relationships/slideLayout" Target="../slideLayouts/slideLayout15.xml"/><Relationship Id="rId6" Type="http://schemas.openxmlformats.org/officeDocument/2006/relationships/diagramColors" Target="../diagrams/colors3.xml"/><Relationship Id="rId11" Type="http://schemas.openxmlformats.org/officeDocument/2006/relationships/diagramColors" Target="../diagrams/colors4.xml"/><Relationship Id="rId24" Type="http://schemas.openxmlformats.org/officeDocument/2006/relationships/diagramLayout" Target="../diagrams/layout7.xml"/><Relationship Id="rId32" Type="http://schemas.microsoft.com/office/2007/relationships/diagramDrawing" Target="../diagrams/drawing8.xml"/><Relationship Id="rId37" Type="http://schemas.microsoft.com/office/2007/relationships/diagramDrawing" Target="../diagrams/drawing9.xml"/><Relationship Id="rId40" Type="http://schemas.openxmlformats.org/officeDocument/2006/relationships/diagramQuickStyle" Target="../diagrams/quickStyle10.xml"/><Relationship Id="rId5" Type="http://schemas.openxmlformats.org/officeDocument/2006/relationships/diagramQuickStyle" Target="../diagrams/quickStyle3.xml"/><Relationship Id="rId15" Type="http://schemas.openxmlformats.org/officeDocument/2006/relationships/diagramQuickStyle" Target="../diagrams/quickStyle5.xml"/><Relationship Id="rId23" Type="http://schemas.openxmlformats.org/officeDocument/2006/relationships/diagramData" Target="../diagrams/data7.xml"/><Relationship Id="rId28" Type="http://schemas.openxmlformats.org/officeDocument/2006/relationships/diagramData" Target="../diagrams/data8.xml"/><Relationship Id="rId36" Type="http://schemas.openxmlformats.org/officeDocument/2006/relationships/diagramColors" Target="../diagrams/colors9.xml"/><Relationship Id="rId10" Type="http://schemas.openxmlformats.org/officeDocument/2006/relationships/diagramQuickStyle" Target="../diagrams/quickStyle4.xml"/><Relationship Id="rId19" Type="http://schemas.openxmlformats.org/officeDocument/2006/relationships/diagramLayout" Target="../diagrams/layout6.xml"/><Relationship Id="rId31" Type="http://schemas.openxmlformats.org/officeDocument/2006/relationships/diagramColors" Target="../diagrams/colors8.xml"/><Relationship Id="rId4" Type="http://schemas.openxmlformats.org/officeDocument/2006/relationships/diagramLayout" Target="../diagrams/layout3.xml"/><Relationship Id="rId9" Type="http://schemas.openxmlformats.org/officeDocument/2006/relationships/diagramLayout" Target="../diagrams/layout4.xml"/><Relationship Id="rId14" Type="http://schemas.openxmlformats.org/officeDocument/2006/relationships/diagramLayout" Target="../diagrams/layout5.xml"/><Relationship Id="rId22" Type="http://schemas.microsoft.com/office/2007/relationships/diagramDrawing" Target="../diagrams/drawing6.xml"/><Relationship Id="rId27" Type="http://schemas.microsoft.com/office/2007/relationships/diagramDrawing" Target="../diagrams/drawing7.xml"/><Relationship Id="rId30" Type="http://schemas.openxmlformats.org/officeDocument/2006/relationships/diagramQuickStyle" Target="../diagrams/quickStyle8.xml"/><Relationship Id="rId35" Type="http://schemas.openxmlformats.org/officeDocument/2006/relationships/diagramQuickStyle" Target="../diagrams/quickStyle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6.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3.png"/><Relationship Id="rId18" Type="http://schemas.openxmlformats.org/officeDocument/2006/relationships/image" Target="../media/image38.png"/><Relationship Id="rId3" Type="http://schemas.openxmlformats.org/officeDocument/2006/relationships/image" Target="../media/image24.png"/><Relationship Id="rId7" Type="http://schemas.openxmlformats.org/officeDocument/2006/relationships/image" Target="../media/image27.png"/><Relationship Id="rId12" Type="http://schemas.openxmlformats.org/officeDocument/2006/relationships/image" Target="../media/image32.png"/><Relationship Id="rId17" Type="http://schemas.openxmlformats.org/officeDocument/2006/relationships/image" Target="../media/image37.png"/><Relationship Id="rId2" Type="http://schemas.openxmlformats.org/officeDocument/2006/relationships/notesSlide" Target="../notesSlides/notesSlide15.xml"/><Relationship Id="rId16" Type="http://schemas.openxmlformats.org/officeDocument/2006/relationships/image" Target="../media/image36.png"/><Relationship Id="rId20"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25.png"/><Relationship Id="rId15" Type="http://schemas.openxmlformats.org/officeDocument/2006/relationships/image" Target="../media/image35.jpeg"/><Relationship Id="rId10" Type="http://schemas.openxmlformats.org/officeDocument/2006/relationships/image" Target="../media/image30.png"/><Relationship Id="rId19" Type="http://schemas.openxmlformats.org/officeDocument/2006/relationships/image" Target="../media/image39.png"/><Relationship Id="rId4" Type="http://schemas.microsoft.com/office/2007/relationships/hdphoto" Target="../media/hdphoto2.wdp"/><Relationship Id="rId9" Type="http://schemas.openxmlformats.org/officeDocument/2006/relationships/image" Target="../media/image29.png"/><Relationship Id="rId14" Type="http://schemas.openxmlformats.org/officeDocument/2006/relationships/image" Target="../media/image34.png"/></Relationships>
</file>

<file path=ppt/slides/_rels/slide17.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49.png"/><Relationship Id="rId3" Type="http://schemas.openxmlformats.org/officeDocument/2006/relationships/image" Target="../media/image41.png"/><Relationship Id="rId7" Type="http://schemas.microsoft.com/office/2007/relationships/hdphoto" Target="../media/hdphoto3.wdp"/><Relationship Id="rId12" Type="http://schemas.openxmlformats.org/officeDocument/2006/relationships/image" Target="../media/image48.png"/><Relationship Id="rId2" Type="http://schemas.openxmlformats.org/officeDocument/2006/relationships/notesSlide" Target="../notesSlides/notesSlide16.xml"/><Relationship Id="rId16"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44.png"/><Relationship Id="rId11" Type="http://schemas.openxmlformats.org/officeDocument/2006/relationships/image" Target="../media/image47.png"/><Relationship Id="rId5" Type="http://schemas.openxmlformats.org/officeDocument/2006/relationships/image" Target="../media/image43.png"/><Relationship Id="rId15" Type="http://schemas.openxmlformats.org/officeDocument/2006/relationships/image" Target="../media/image51.png"/><Relationship Id="rId10" Type="http://schemas.microsoft.com/office/2007/relationships/hdphoto" Target="../media/hdphoto4.wdp"/><Relationship Id="rId4" Type="http://schemas.openxmlformats.org/officeDocument/2006/relationships/image" Target="../media/image42.png"/><Relationship Id="rId9" Type="http://schemas.openxmlformats.org/officeDocument/2006/relationships/image" Target="../media/image46.png"/><Relationship Id="rId14" Type="http://schemas.openxmlformats.org/officeDocument/2006/relationships/image" Target="../media/image50.png"/></Relationships>
</file>

<file path=ppt/slides/_rels/slide18.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17.xml"/><Relationship Id="rId1" Type="http://schemas.openxmlformats.org/officeDocument/2006/relationships/slideLayout" Target="../slideLayouts/slideLayout21.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6.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9.jpeg"/><Relationship Id="rId7"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6.jpeg"/><Relationship Id="rId5" Type="http://schemas.openxmlformats.org/officeDocument/2006/relationships/image" Target="../media/image11.jpeg"/><Relationship Id="rId10" Type="http://schemas.openxmlformats.org/officeDocument/2006/relationships/image" Target="../media/image15.jpeg"/><Relationship Id="rId4" Type="http://schemas.openxmlformats.org/officeDocument/2006/relationships/image" Target="../media/image10.jpeg"/><Relationship Id="rId9"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7.xml"/><Relationship Id="rId7" Type="http://schemas.openxmlformats.org/officeDocument/2006/relationships/diagramColors" Target="../diagrams/colors1.xml"/><Relationship Id="rId2" Type="http://schemas.openxmlformats.org/officeDocument/2006/relationships/slideLayout" Target="../slideLayouts/slideLayout7.xml"/><Relationship Id="rId1" Type="http://schemas.openxmlformats.org/officeDocument/2006/relationships/customXml" Target="../../customXml/item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105" name="Group 104"/>
          <p:cNvGrpSpPr/>
          <p:nvPr/>
        </p:nvGrpSpPr>
        <p:grpSpPr>
          <a:xfrm>
            <a:off x="873549" y="2885256"/>
            <a:ext cx="9546532" cy="2482344"/>
            <a:chOff x="-1728742" y="3438466"/>
            <a:chExt cx="7001329" cy="2930546"/>
          </a:xfrm>
        </p:grpSpPr>
        <p:sp>
          <p:nvSpPr>
            <p:cNvPr id="106" name="Title 3"/>
            <p:cNvSpPr txBox="1">
              <a:spLocks/>
            </p:cNvSpPr>
            <p:nvPr/>
          </p:nvSpPr>
          <p:spPr bwMode="auto">
            <a:xfrm>
              <a:off x="-1728742" y="3438466"/>
              <a:ext cx="7001329" cy="799659"/>
            </a:xfrm>
            <a:prstGeom prst="rect">
              <a:avLst/>
            </a:prstGeom>
            <a:noFill/>
            <a:ln w="9525">
              <a:noFill/>
              <a:miter lim="800000"/>
              <a:headEnd/>
              <a:tailEnd/>
            </a:ln>
            <a:effectLst/>
          </p:spPr>
          <p:txBody>
            <a:bodyPr vert="horz" wrap="square" lIns="67921" tIns="33960" rIns="67921" bIns="33960" numCol="1" anchor="ctr" anchorCtr="0" compatLnSpc="1">
              <a:prstTxWarp prst="textNoShape">
                <a:avLst/>
              </a:prstTxWarp>
            </a:bodyPr>
            <a:lstStyle>
              <a:lvl1pPr algn="l" rtl="0" eaLnBrk="1" fontAlgn="base" hangingPunct="1">
                <a:lnSpc>
                  <a:spcPct val="75000"/>
                </a:lnSpc>
                <a:spcBef>
                  <a:spcPct val="0"/>
                </a:spcBef>
                <a:spcAft>
                  <a:spcPct val="0"/>
                </a:spcAft>
                <a:defRPr sz="8178">
                  <a:solidFill>
                    <a:schemeClr val="tx1">
                      <a:alpha val="80000"/>
                    </a:schemeClr>
                  </a:solidFill>
                  <a:effectLst/>
                  <a:latin typeface="+mj-lt"/>
                  <a:ea typeface="+mj-ea"/>
                  <a:cs typeface="+mj-cs"/>
                </a:defRPr>
              </a:lvl1pPr>
              <a:lvl2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2pPr>
              <a:lvl3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3pPr>
              <a:lvl4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4pPr>
              <a:lvl5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5pPr>
              <a:lvl6pPr marL="67738"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6pPr>
              <a:lvl7pPr marL="135474"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7pPr>
              <a:lvl8pPr marL="203211"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8pPr>
              <a:lvl9pPr marL="270949"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9pPr>
            </a:lstStyle>
            <a:p>
              <a:pPr defTabSz="774538">
                <a:lnSpc>
                  <a:spcPct val="65000"/>
                </a:lnSpc>
              </a:pPr>
              <a:r>
                <a:rPr lang="en-US" sz="8800" kern="0" dirty="0" smtClean="0">
                  <a:solidFill>
                    <a:schemeClr val="tx1"/>
                  </a:solidFill>
                  <a:effectLst>
                    <a:outerShdw blurRad="431800" algn="ctr" rotWithShape="0">
                      <a:prstClr val="black"/>
                    </a:outerShdw>
                  </a:effectLst>
                </a:rPr>
                <a:t>Introduction</a:t>
              </a:r>
              <a:endParaRPr lang="en-US" sz="8800" kern="0" dirty="0">
                <a:solidFill>
                  <a:schemeClr val="tx1"/>
                </a:solidFill>
                <a:effectLst>
                  <a:outerShdw blurRad="431800" algn="ctr" rotWithShape="0">
                    <a:prstClr val="black"/>
                  </a:outerShdw>
                </a:effectLst>
              </a:endParaRPr>
            </a:p>
            <a:p>
              <a:pPr defTabSz="774538">
                <a:lnSpc>
                  <a:spcPct val="65000"/>
                </a:lnSpc>
              </a:pPr>
              <a:r>
                <a:rPr lang="en-US" sz="11500" kern="0" dirty="0" smtClean="0">
                  <a:solidFill>
                    <a:srgbClr val="F3D54E"/>
                  </a:solidFill>
                  <a:effectLst>
                    <a:outerShdw blurRad="431800" algn="ctr" rotWithShape="0">
                      <a:prstClr val="black"/>
                    </a:outerShdw>
                  </a:effectLst>
                </a:rPr>
                <a:t>Industrial IoT</a:t>
              </a:r>
              <a:endParaRPr lang="en-US" sz="11500" kern="0" dirty="0">
                <a:solidFill>
                  <a:srgbClr val="F3D54E"/>
                </a:solidFill>
                <a:effectLst>
                  <a:outerShdw blurRad="431800" algn="ctr" rotWithShape="0">
                    <a:prstClr val="black"/>
                  </a:outerShdw>
                </a:effectLst>
              </a:endParaRPr>
            </a:p>
          </p:txBody>
        </p:sp>
        <p:sp>
          <p:nvSpPr>
            <p:cNvPr id="107" name="Content Placeholder 4"/>
            <p:cNvSpPr txBox="1">
              <a:spLocks/>
            </p:cNvSpPr>
            <p:nvPr/>
          </p:nvSpPr>
          <p:spPr bwMode="auto">
            <a:xfrm>
              <a:off x="-1728742" y="5285240"/>
              <a:ext cx="5670994" cy="1083772"/>
            </a:xfrm>
            <a:prstGeom prst="rect">
              <a:avLst/>
            </a:prstGeom>
            <a:noFill/>
            <a:ln w="9525">
              <a:noFill/>
              <a:miter lim="800000"/>
              <a:headEnd/>
              <a:tailEnd/>
            </a:ln>
            <a:effectLst/>
          </p:spPr>
          <p:txBody>
            <a:bodyPr vert="horz" wrap="square" lIns="67921" tIns="33960" rIns="67921" bIns="33960" numCol="1" anchor="t" anchorCtr="0" compatLnSpc="1">
              <a:prstTxWarp prst="textNoShape">
                <a:avLst/>
              </a:prstTxWarp>
            </a:bodyPr>
            <a:lstStyle>
              <a:lvl1pPr marL="203203" indent="-203203" algn="l" rtl="0" eaLnBrk="1" fontAlgn="base" hangingPunct="1">
                <a:lnSpc>
                  <a:spcPct val="95000"/>
                </a:lnSpc>
                <a:spcBef>
                  <a:spcPct val="30000"/>
                </a:spcBef>
                <a:spcAft>
                  <a:spcPct val="0"/>
                </a:spcAft>
                <a:buClr>
                  <a:schemeClr val="accent3"/>
                </a:buClr>
                <a:buSzPct val="118000"/>
                <a:buFont typeface="Wingdings" panose="05000000000000000000" pitchFamily="2" charset="2"/>
                <a:buChar char="§"/>
                <a:defRPr sz="1898">
                  <a:solidFill>
                    <a:schemeClr val="tx1"/>
                  </a:solidFill>
                  <a:effectLst/>
                  <a:latin typeface="+mn-lt"/>
                  <a:ea typeface="+mn-ea"/>
                  <a:cs typeface="+mn-cs"/>
                </a:defRPr>
              </a:lvl1pPr>
              <a:lvl2pPr marL="440272" indent="-220136" algn="l" rtl="0" eaLnBrk="1" fontAlgn="base" hangingPunct="1">
                <a:lnSpc>
                  <a:spcPct val="95000"/>
                </a:lnSpc>
                <a:spcBef>
                  <a:spcPct val="30000"/>
                </a:spcBef>
                <a:spcAft>
                  <a:spcPct val="0"/>
                </a:spcAft>
                <a:buClr>
                  <a:schemeClr val="accent3"/>
                </a:buClr>
                <a:buChar char="–"/>
                <a:defRPr sz="1687">
                  <a:solidFill>
                    <a:schemeClr val="tx1"/>
                  </a:solidFill>
                  <a:effectLst/>
                  <a:latin typeface="+mn-lt"/>
                  <a:cs typeface="+mn-cs"/>
                </a:defRPr>
              </a:lvl2pPr>
              <a:lvl3pPr marL="575741" indent="-168395" algn="l" rtl="0" eaLnBrk="1" fontAlgn="base" hangingPunct="1">
                <a:lnSpc>
                  <a:spcPct val="95000"/>
                </a:lnSpc>
                <a:spcBef>
                  <a:spcPct val="30000"/>
                </a:spcBef>
                <a:spcAft>
                  <a:spcPct val="0"/>
                </a:spcAft>
                <a:buClr>
                  <a:schemeClr val="accent3"/>
                </a:buClr>
                <a:buChar char="–"/>
                <a:defRPr sz="1546">
                  <a:solidFill>
                    <a:schemeClr val="tx1"/>
                  </a:solidFill>
                  <a:effectLst/>
                  <a:latin typeface="+mn-lt"/>
                  <a:cs typeface="+mn-cs"/>
                </a:defRPr>
              </a:lvl3pPr>
              <a:lvl4pPr marL="204858" indent="-35515"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4pPr>
              <a:lvl5pPr marL="25589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5pPr>
              <a:lvl6pPr marL="323633"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6pPr>
              <a:lvl7pPr marL="391371"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7pPr>
              <a:lvl8pPr marL="459107"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8pPr>
              <a:lvl9pPr marL="52684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9pPr>
            </a:lstStyle>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Software and Services Group</a:t>
              </a:r>
              <a:endParaRPr lang="en-US" sz="1800" kern="0" dirty="0">
                <a:solidFill>
                  <a:prstClr val="white"/>
                </a:solidFill>
              </a:endParaRPr>
            </a:p>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IoT Developer Relations, Intel</a:t>
              </a:r>
              <a:endParaRPr lang="en-US" sz="1800" kern="0" dirty="0">
                <a:solidFill>
                  <a:prstClr val="white"/>
                </a:solidFill>
              </a:endParaRPr>
            </a:p>
          </p:txBody>
        </p:sp>
      </p:grpSp>
    </p:spTree>
    <p:extLst>
      <p:ext uri="{BB962C8B-B14F-4D97-AF65-F5344CB8AC3E}">
        <p14:creationId xmlns:p14="http://schemas.microsoft.com/office/powerpoint/2010/main" val="2378924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Industrial</a:t>
            </a:r>
            <a:r>
              <a:rPr lang="en-US" dirty="0" smtClean="0"/>
              <a:t> 4.0 Pilot Opportunities</a:t>
            </a:r>
            <a:endParaRPr lang="en-US" dirty="0"/>
          </a:p>
        </p:txBody>
      </p:sp>
      <p:sp>
        <p:nvSpPr>
          <p:cNvPr id="3" name="Text Placeholder 2"/>
          <p:cNvSpPr>
            <a:spLocks noGrp="1"/>
          </p:cNvSpPr>
          <p:nvPr>
            <p:ph type="body" sz="quarter" idx="13"/>
          </p:nvPr>
        </p:nvSpPr>
        <p:spPr>
          <a:xfrm>
            <a:off x="472414" y="6084764"/>
            <a:ext cx="11248101" cy="215508"/>
          </a:xfrm>
        </p:spPr>
        <p:txBody>
          <a:bodyPr/>
          <a:lstStyle/>
          <a:p>
            <a:endParaRPr lang="en-US" dirty="0"/>
          </a:p>
        </p:txBody>
      </p:sp>
      <p:sp>
        <p:nvSpPr>
          <p:cNvPr id="4" name="Slide Number Placeholder 3"/>
          <p:cNvSpPr>
            <a:spLocks noGrp="1"/>
          </p:cNvSpPr>
          <p:nvPr>
            <p:ph type="sldNum" sz="quarter" idx="14"/>
          </p:nvPr>
        </p:nvSpPr>
        <p:spPr>
          <a:xfrm>
            <a:off x="11798256" y="6446117"/>
            <a:ext cx="170987" cy="164148"/>
          </a:xfrm>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10</a:t>
            </a:fld>
            <a:endParaRPr lang="en-US" dirty="0">
              <a:solidFill>
                <a:prstClr val="white"/>
              </a:solidFill>
            </a:endParaRPr>
          </a:p>
        </p:txBody>
      </p:sp>
      <p:graphicFrame>
        <p:nvGraphicFramePr>
          <p:cNvPr id="6" name="Content Placeholder 5"/>
          <p:cNvGraphicFramePr>
            <a:graphicFrameLocks noGrp="1"/>
          </p:cNvGraphicFramePr>
          <p:nvPr>
            <p:ph sz="quarter" idx="15"/>
            <p:extLst>
              <p:ext uri="{D42A27DB-BD31-4B8C-83A1-F6EECF244321}">
                <p14:modId xmlns:p14="http://schemas.microsoft.com/office/powerpoint/2010/main" val="2748228454"/>
              </p:ext>
            </p:extLst>
          </p:nvPr>
        </p:nvGraphicFramePr>
        <p:xfrm>
          <a:off x="471951" y="1126421"/>
          <a:ext cx="11249025" cy="1052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p:cNvGraphicFramePr/>
          <p:nvPr>
            <p:extLst>
              <p:ext uri="{D42A27DB-BD31-4B8C-83A1-F6EECF244321}">
                <p14:modId xmlns:p14="http://schemas.microsoft.com/office/powerpoint/2010/main" val="3284275634"/>
              </p:ext>
            </p:extLst>
          </p:nvPr>
        </p:nvGraphicFramePr>
        <p:xfrm>
          <a:off x="471951" y="2178933"/>
          <a:ext cx="1866900" cy="390583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9" name="Diagram 8"/>
          <p:cNvGraphicFramePr/>
          <p:nvPr>
            <p:extLst>
              <p:ext uri="{D42A27DB-BD31-4B8C-83A1-F6EECF244321}">
                <p14:modId xmlns:p14="http://schemas.microsoft.com/office/powerpoint/2010/main" val="2654239784"/>
              </p:ext>
            </p:extLst>
          </p:nvPr>
        </p:nvGraphicFramePr>
        <p:xfrm>
          <a:off x="2338851" y="2178933"/>
          <a:ext cx="1397479" cy="3852332"/>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1" name="Diagram 10"/>
          <p:cNvGraphicFramePr/>
          <p:nvPr>
            <p:extLst>
              <p:ext uri="{D42A27DB-BD31-4B8C-83A1-F6EECF244321}">
                <p14:modId xmlns:p14="http://schemas.microsoft.com/office/powerpoint/2010/main" val="3321346179"/>
              </p:ext>
            </p:extLst>
          </p:nvPr>
        </p:nvGraphicFramePr>
        <p:xfrm>
          <a:off x="3810463" y="2178933"/>
          <a:ext cx="1612900" cy="3852332"/>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13" name="Diagram 12"/>
          <p:cNvGraphicFramePr/>
          <p:nvPr>
            <p:extLst>
              <p:ext uri="{D42A27DB-BD31-4B8C-83A1-F6EECF244321}">
                <p14:modId xmlns:p14="http://schemas.microsoft.com/office/powerpoint/2010/main" val="2066540512"/>
              </p:ext>
            </p:extLst>
          </p:nvPr>
        </p:nvGraphicFramePr>
        <p:xfrm>
          <a:off x="5497496" y="2178933"/>
          <a:ext cx="1397480" cy="3928533"/>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graphicFrame>
        <p:nvGraphicFramePr>
          <p:cNvPr id="14" name="Diagram 13"/>
          <p:cNvGraphicFramePr/>
          <p:nvPr>
            <p:extLst>
              <p:ext uri="{D42A27DB-BD31-4B8C-83A1-F6EECF244321}">
                <p14:modId xmlns:p14="http://schemas.microsoft.com/office/powerpoint/2010/main" val="2319812030"/>
              </p:ext>
            </p:extLst>
          </p:nvPr>
        </p:nvGraphicFramePr>
        <p:xfrm>
          <a:off x="6894975" y="2178933"/>
          <a:ext cx="1460272" cy="3852332"/>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graphicFrame>
        <p:nvGraphicFramePr>
          <p:cNvPr id="15" name="Diagram 14"/>
          <p:cNvGraphicFramePr/>
          <p:nvPr>
            <p:extLst>
              <p:ext uri="{D42A27DB-BD31-4B8C-83A1-F6EECF244321}">
                <p14:modId xmlns:p14="http://schemas.microsoft.com/office/powerpoint/2010/main" val="3848818031"/>
              </p:ext>
            </p:extLst>
          </p:nvPr>
        </p:nvGraphicFramePr>
        <p:xfrm>
          <a:off x="8374295" y="2190283"/>
          <a:ext cx="1521282" cy="3905831"/>
        </p:xfrm>
        <a:graphic>
          <a:graphicData uri="http://schemas.openxmlformats.org/drawingml/2006/diagram">
            <dgm:relIds xmlns:dgm="http://schemas.openxmlformats.org/drawingml/2006/diagram" xmlns:r="http://schemas.openxmlformats.org/officeDocument/2006/relationships" r:dm="rId33" r:lo="rId34" r:qs="rId35" r:cs="rId36"/>
          </a:graphicData>
        </a:graphic>
      </p:graphicFrame>
      <p:graphicFrame>
        <p:nvGraphicFramePr>
          <p:cNvPr id="16" name="Diagram 15"/>
          <p:cNvGraphicFramePr/>
          <p:nvPr>
            <p:extLst>
              <p:ext uri="{D42A27DB-BD31-4B8C-83A1-F6EECF244321}">
                <p14:modId xmlns:p14="http://schemas.microsoft.com/office/powerpoint/2010/main" val="1507676100"/>
              </p:ext>
            </p:extLst>
          </p:nvPr>
        </p:nvGraphicFramePr>
        <p:xfrm>
          <a:off x="9929814" y="2190283"/>
          <a:ext cx="1521282" cy="3905831"/>
        </p:xfrm>
        <a:graphic>
          <a:graphicData uri="http://schemas.openxmlformats.org/drawingml/2006/diagram">
            <dgm:relIds xmlns:dgm="http://schemas.openxmlformats.org/drawingml/2006/diagram" xmlns:r="http://schemas.openxmlformats.org/officeDocument/2006/relationships" r:dm="rId38" r:lo="rId39" r:qs="rId40" r:cs="rId41"/>
          </a:graphicData>
        </a:graphic>
      </p:graphicFrame>
    </p:spTree>
    <p:extLst>
      <p:ext uri="{BB962C8B-B14F-4D97-AF65-F5344CB8AC3E}">
        <p14:creationId xmlns:p14="http://schemas.microsoft.com/office/powerpoint/2010/main" val="1692720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The PATH</a:t>
            </a:r>
            <a:r>
              <a:rPr lang="en-US" dirty="0" smtClean="0"/>
              <a:t> to Industry 4.0</a:t>
            </a:r>
            <a:endParaRPr lang="en-US" dirty="0"/>
          </a:p>
        </p:txBody>
      </p:sp>
      <p:sp>
        <p:nvSpPr>
          <p:cNvPr id="3" name="Text Placeholder 2"/>
          <p:cNvSpPr>
            <a:spLocks noGrp="1"/>
          </p:cNvSpPr>
          <p:nvPr>
            <p:ph type="body" sz="quarter" idx="13"/>
          </p:nvPr>
        </p:nvSpPr>
        <p:spPr/>
        <p:txBody>
          <a:bodyPr/>
          <a:lstStyle/>
          <a:p>
            <a:endParaRPr lang="en-US"/>
          </a:p>
        </p:txBody>
      </p:sp>
      <p:sp>
        <p:nvSpPr>
          <p:cNvPr id="25" name="Freeform 24"/>
          <p:cNvSpPr/>
          <p:nvPr/>
        </p:nvSpPr>
        <p:spPr>
          <a:xfrm>
            <a:off x="6450530" y="4608799"/>
            <a:ext cx="5512385" cy="699524"/>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3600" dirty="0" smtClean="0">
                <a:latin typeface="+mj-lt"/>
              </a:rPr>
              <a:t>Actively Pursue an Ecosystem </a:t>
            </a:r>
            <a:r>
              <a:rPr lang="en-US" sz="3600" kern="1200" dirty="0" smtClean="0">
                <a:latin typeface="+mj-lt"/>
              </a:rPr>
              <a:t>Approach!</a:t>
            </a:r>
            <a:endParaRPr lang="en-US" sz="3600" kern="1200" dirty="0">
              <a:latin typeface="+mj-lt"/>
            </a:endParaRPr>
          </a:p>
        </p:txBody>
      </p:sp>
      <p:sp>
        <p:nvSpPr>
          <p:cNvPr id="8" name="L-Shape 7"/>
          <p:cNvSpPr/>
          <p:nvPr/>
        </p:nvSpPr>
        <p:spPr>
          <a:xfrm rot="5400000">
            <a:off x="1266220" y="3299343"/>
            <a:ext cx="1242158" cy="1932202"/>
          </a:xfrm>
          <a:prstGeom prst="corner">
            <a:avLst>
              <a:gd name="adj1" fmla="val 16120"/>
              <a:gd name="adj2" fmla="val 1611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9" name="Freeform 8"/>
          <p:cNvSpPr/>
          <p:nvPr/>
        </p:nvSpPr>
        <p:spPr>
          <a:xfrm>
            <a:off x="1112869" y="384954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What is Industry 4.0?</a:t>
            </a:r>
            <a:endParaRPr lang="en-US" sz="2400" kern="1200" dirty="0"/>
          </a:p>
        </p:txBody>
      </p:sp>
      <p:sp>
        <p:nvSpPr>
          <p:cNvPr id="10" name="Isosceles Triangle 9"/>
          <p:cNvSpPr/>
          <p:nvPr/>
        </p:nvSpPr>
        <p:spPr>
          <a:xfrm>
            <a:off x="2528140" y="3079813"/>
            <a:ext cx="329132" cy="352081"/>
          </a:xfrm>
          <a:prstGeom prst="triangle">
            <a:avLst>
              <a:gd name="adj" fmla="val 10000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1" name="L-Shape 10"/>
          <p:cNvSpPr/>
          <p:nvPr/>
        </p:nvSpPr>
        <p:spPr>
          <a:xfrm rot="5400000">
            <a:off x="3401710" y="2734070"/>
            <a:ext cx="1242158" cy="1932202"/>
          </a:xfrm>
          <a:prstGeom prst="corner">
            <a:avLst>
              <a:gd name="adj1" fmla="val 16120"/>
              <a:gd name="adj2" fmla="val 1611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2" name="Freeform 11"/>
          <p:cNvSpPr/>
          <p:nvPr/>
        </p:nvSpPr>
        <p:spPr>
          <a:xfrm>
            <a:off x="3248360" y="3284274"/>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Gaining Visibility into Your Process?</a:t>
            </a:r>
            <a:endParaRPr lang="en-US" sz="2400" kern="1200" dirty="0"/>
          </a:p>
        </p:txBody>
      </p:sp>
      <p:sp>
        <p:nvSpPr>
          <p:cNvPr id="13" name="Isosceles Triangle 12"/>
          <p:cNvSpPr/>
          <p:nvPr/>
        </p:nvSpPr>
        <p:spPr>
          <a:xfrm>
            <a:off x="4663631" y="2514540"/>
            <a:ext cx="329132" cy="352081"/>
          </a:xfrm>
          <a:prstGeom prst="triangle">
            <a:avLst>
              <a:gd name="adj" fmla="val 10000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4" name="L-Shape 13"/>
          <p:cNvSpPr/>
          <p:nvPr/>
        </p:nvSpPr>
        <p:spPr>
          <a:xfrm rot="5400000">
            <a:off x="5537201" y="2168796"/>
            <a:ext cx="1242158" cy="1932202"/>
          </a:xfrm>
          <a:prstGeom prst="corner">
            <a:avLst>
              <a:gd name="adj1" fmla="val 16120"/>
              <a:gd name="adj2" fmla="val 1611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reeform 14"/>
          <p:cNvSpPr/>
          <p:nvPr/>
        </p:nvSpPr>
        <p:spPr>
          <a:xfrm>
            <a:off x="5383850" y="2719000"/>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defTabSz="1066800">
              <a:lnSpc>
                <a:spcPct val="90000"/>
              </a:lnSpc>
              <a:spcBef>
                <a:spcPct val="0"/>
              </a:spcBef>
              <a:spcAft>
                <a:spcPct val="35000"/>
              </a:spcAft>
            </a:pPr>
            <a:r>
              <a:rPr lang="en-US" sz="2400" dirty="0" smtClean="0"/>
              <a:t>Define </a:t>
            </a:r>
            <a:r>
              <a:rPr lang="en-US" sz="2400" dirty="0"/>
              <a:t>the capabilities that you </a:t>
            </a:r>
            <a:r>
              <a:rPr lang="en-US" sz="2400" dirty="0" smtClean="0"/>
              <a:t>need</a:t>
            </a:r>
            <a:endParaRPr lang="en-US" sz="2400" dirty="0"/>
          </a:p>
          <a:p>
            <a:pPr lvl="0" algn="l" defTabSz="1066800">
              <a:lnSpc>
                <a:spcPct val="90000"/>
              </a:lnSpc>
              <a:spcBef>
                <a:spcPct val="0"/>
              </a:spcBef>
              <a:spcAft>
                <a:spcPct val="35000"/>
              </a:spcAft>
            </a:pPr>
            <a:endParaRPr lang="en-US" sz="2400" kern="1200" dirty="0"/>
          </a:p>
        </p:txBody>
      </p:sp>
      <p:sp>
        <p:nvSpPr>
          <p:cNvPr id="16" name="Isosceles Triangle 15"/>
          <p:cNvSpPr/>
          <p:nvPr/>
        </p:nvSpPr>
        <p:spPr>
          <a:xfrm>
            <a:off x="6799121" y="1949266"/>
            <a:ext cx="329132" cy="352081"/>
          </a:xfrm>
          <a:prstGeom prst="triangle">
            <a:avLst>
              <a:gd name="adj" fmla="val 10000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7" name="L-Shape 16"/>
          <p:cNvSpPr/>
          <p:nvPr/>
        </p:nvSpPr>
        <p:spPr>
          <a:xfrm rot="5400000">
            <a:off x="7672691" y="1603522"/>
            <a:ext cx="1242158" cy="1932202"/>
          </a:xfrm>
          <a:prstGeom prst="corner">
            <a:avLst>
              <a:gd name="adj1" fmla="val 16120"/>
              <a:gd name="adj2" fmla="val 1611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8" name="Freeform 17"/>
          <p:cNvSpPr/>
          <p:nvPr/>
        </p:nvSpPr>
        <p:spPr>
          <a:xfrm>
            <a:off x="7519341" y="215372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endParaRPr lang="en-US" sz="2400" kern="1200" dirty="0"/>
          </a:p>
        </p:txBody>
      </p:sp>
      <p:sp>
        <p:nvSpPr>
          <p:cNvPr id="19" name="Isosceles Triangle 18"/>
          <p:cNvSpPr/>
          <p:nvPr/>
        </p:nvSpPr>
        <p:spPr>
          <a:xfrm>
            <a:off x="9009754" y="1350144"/>
            <a:ext cx="329132" cy="352081"/>
          </a:xfrm>
          <a:prstGeom prst="triangle">
            <a:avLst>
              <a:gd name="adj" fmla="val 10000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0" name="L-Shape 19"/>
          <p:cNvSpPr/>
          <p:nvPr/>
        </p:nvSpPr>
        <p:spPr>
          <a:xfrm rot="5400000">
            <a:off x="9883324" y="1004400"/>
            <a:ext cx="1242158" cy="1932202"/>
          </a:xfrm>
          <a:prstGeom prst="corner">
            <a:avLst>
              <a:gd name="adj1" fmla="val 16120"/>
              <a:gd name="adj2" fmla="val 1611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21" name="Freeform 20"/>
          <p:cNvSpPr/>
          <p:nvPr/>
        </p:nvSpPr>
        <p:spPr>
          <a:xfrm>
            <a:off x="9729974" y="1554605"/>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dirty="0" smtClean="0"/>
              <a:t>Build a Digital Enterprise</a:t>
            </a:r>
            <a:endParaRPr lang="en-US" sz="2400" kern="1200" dirty="0"/>
          </a:p>
        </p:txBody>
      </p:sp>
      <p:sp>
        <p:nvSpPr>
          <p:cNvPr id="22" name="Rectangle 21"/>
          <p:cNvSpPr/>
          <p:nvPr/>
        </p:nvSpPr>
        <p:spPr>
          <a:xfrm>
            <a:off x="7647363" y="2246991"/>
            <a:ext cx="1791231" cy="1089529"/>
          </a:xfrm>
          <a:prstGeom prst="rect">
            <a:avLst/>
          </a:prstGeom>
        </p:spPr>
        <p:txBody>
          <a:bodyPr wrap="square">
            <a:spAutoFit/>
          </a:bodyPr>
          <a:lstStyle/>
          <a:p>
            <a:pPr lvl="0" defTabSz="1066800">
              <a:lnSpc>
                <a:spcPct val="90000"/>
              </a:lnSpc>
              <a:spcBef>
                <a:spcPct val="0"/>
              </a:spcBef>
              <a:spcAft>
                <a:spcPct val="35000"/>
              </a:spcAft>
            </a:pPr>
            <a:r>
              <a:rPr lang="en-US" sz="2400" dirty="0">
                <a:solidFill>
                  <a:schemeClr val="tx1">
                    <a:hueOff val="0"/>
                    <a:satOff val="0"/>
                    <a:lumOff val="0"/>
                    <a:alphaOff val="0"/>
                  </a:schemeClr>
                </a:solidFill>
              </a:rPr>
              <a:t>Create initial pilot projects</a:t>
            </a:r>
          </a:p>
        </p:txBody>
      </p:sp>
      <p:sp>
        <p:nvSpPr>
          <p:cNvPr id="31" name="Isosceles Triangle 30"/>
          <p:cNvSpPr/>
          <p:nvPr/>
        </p:nvSpPr>
        <p:spPr>
          <a:xfrm>
            <a:off x="393081" y="3644365"/>
            <a:ext cx="329132" cy="352081"/>
          </a:xfrm>
          <a:prstGeom prst="triangle">
            <a:avLst>
              <a:gd name="adj" fmla="val 10000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744185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a:solidFill>
                  <a:srgbClr val="F3D54E"/>
                </a:solidFill>
                <a:effectLst>
                  <a:outerShdw blurRad="431800" algn="ctr" rotWithShape="0">
                    <a:prstClr val="black"/>
                  </a:outerShdw>
                </a:effectLst>
              </a:rPr>
              <a:t>Government</a:t>
            </a:r>
            <a:r>
              <a:rPr lang="en-US" sz="5400" dirty="0" smtClean="0"/>
              <a:t> Action</a:t>
            </a:r>
            <a:endParaRPr lang="en-US" sz="5400" dirty="0"/>
          </a:p>
        </p:txBody>
      </p:sp>
      <p:sp>
        <p:nvSpPr>
          <p:cNvPr id="2" name="Slide Number Placeholder 1"/>
          <p:cNvSpPr>
            <a:spLocks noGrp="1"/>
          </p:cNvSpPr>
          <p:nvPr>
            <p:ph type="sldNum" sz="quarter" idx="14"/>
          </p:nvPr>
        </p:nvSpPr>
        <p:spPr/>
        <p:txBody>
          <a:bodyPr/>
          <a:lstStyle/>
          <a:p>
            <a:fld id="{EE2556C5-CE8C-6547-B838-EA80C61A4AF7}" type="slidenum">
              <a:rPr lang="en-US" smtClean="0"/>
              <a:pPr/>
              <a:t>12</a:t>
            </a:fld>
            <a:endParaRPr lang="en-US" dirty="0"/>
          </a:p>
        </p:txBody>
      </p:sp>
      <p:pic>
        <p:nvPicPr>
          <p:cNvPr id="5122" name="Picture 2" descr="https://upload.wikimedia.org/wikipedia/commons/thumb/a/ad/BlankMap-World_gray.svg/2000px-BlankMap-World_gray.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727" y="1375739"/>
            <a:ext cx="10442575" cy="4469422"/>
          </a:xfrm>
          <a:prstGeom prst="rect">
            <a:avLst/>
          </a:prstGeom>
          <a:noFill/>
          <a:extLst/>
        </p:spPr>
      </p:pic>
      <p:sp>
        <p:nvSpPr>
          <p:cNvPr id="6" name="Line Callout 2 5"/>
          <p:cNvSpPr/>
          <p:nvPr/>
        </p:nvSpPr>
        <p:spPr>
          <a:xfrm>
            <a:off x="6096001" y="111907"/>
            <a:ext cx="2536371" cy="1263832"/>
          </a:xfrm>
          <a:prstGeom prst="borderCallout2">
            <a:avLst>
              <a:gd name="adj1" fmla="val 46312"/>
              <a:gd name="adj2" fmla="val 251"/>
              <a:gd name="adj3" fmla="val 54871"/>
              <a:gd name="adj4" fmla="val -23105"/>
              <a:gd name="adj5" fmla="val 157289"/>
              <a:gd name="adj6" fmla="val -3336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ea typeface="Intel Clear Light" panose="020B0404020203020204" pitchFamily="34" charset="0"/>
                <a:cs typeface="Intel Clear"/>
              </a:rPr>
              <a:t>UK—</a:t>
            </a:r>
            <a:r>
              <a:rPr lang="en-US" sz="1200" dirty="0">
                <a:solidFill>
                  <a:schemeClr val="tx1"/>
                </a:solidFill>
              </a:rPr>
              <a:t>The govt. awarded a $135.98M funding to 38 </a:t>
            </a:r>
            <a:r>
              <a:rPr lang="en-US" sz="1200" b="1" dirty="0">
                <a:solidFill>
                  <a:schemeClr val="tx1"/>
                </a:solidFill>
              </a:rPr>
              <a:t>automotive</a:t>
            </a:r>
            <a:r>
              <a:rPr lang="en-US" sz="1200" dirty="0">
                <a:solidFill>
                  <a:schemeClr val="tx1"/>
                </a:solidFill>
              </a:rPr>
              <a:t> R&amp;D projects to help in the development of next-generation driverless and low-carbon vehicles.</a:t>
            </a:r>
          </a:p>
        </p:txBody>
      </p:sp>
      <p:sp>
        <p:nvSpPr>
          <p:cNvPr id="45" name="Line Callout 2 44"/>
          <p:cNvSpPr/>
          <p:nvPr/>
        </p:nvSpPr>
        <p:spPr>
          <a:xfrm>
            <a:off x="0" y="1029068"/>
            <a:ext cx="1469571" cy="2965989"/>
          </a:xfrm>
          <a:prstGeom prst="borderCallout2">
            <a:avLst>
              <a:gd name="adj1" fmla="val 42751"/>
              <a:gd name="adj2" fmla="val 99510"/>
              <a:gd name="adj3" fmla="val 26828"/>
              <a:gd name="adj4" fmla="val 128747"/>
              <a:gd name="adj5" fmla="val 23303"/>
              <a:gd name="adj6" fmla="val 145897"/>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smtClean="0">
                <a:solidFill>
                  <a:schemeClr val="tx1"/>
                </a:solidFill>
              </a:rPr>
              <a:t>Canada—</a:t>
            </a:r>
            <a:r>
              <a:rPr lang="en-US" sz="1200" dirty="0" smtClean="0">
                <a:solidFill>
                  <a:schemeClr val="tx1"/>
                </a:solidFill>
              </a:rPr>
              <a:t>Innovation</a:t>
            </a:r>
            <a:r>
              <a:rPr lang="en-US" sz="1200" dirty="0">
                <a:solidFill>
                  <a:schemeClr val="tx1"/>
                </a:solidFill>
              </a:rPr>
              <a:t>, Science and Economic Development Canada plans to launch a public consultation on releasing large amounts of spectrum to support development and deployment of 5G networks.</a:t>
            </a:r>
          </a:p>
        </p:txBody>
      </p:sp>
      <p:sp>
        <p:nvSpPr>
          <p:cNvPr id="47" name="Line Callout 2 46"/>
          <p:cNvSpPr/>
          <p:nvPr/>
        </p:nvSpPr>
        <p:spPr>
          <a:xfrm>
            <a:off x="5148943" y="5138042"/>
            <a:ext cx="4136572" cy="1415143"/>
          </a:xfrm>
          <a:prstGeom prst="borderCallout2">
            <a:avLst>
              <a:gd name="adj1" fmla="val 1167"/>
              <a:gd name="adj2" fmla="val 13664"/>
              <a:gd name="adj3" fmla="val -15746"/>
              <a:gd name="adj4" fmla="val 26593"/>
              <a:gd name="adj5" fmla="val -21251"/>
              <a:gd name="adj6" fmla="val 5758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South Africa—</a:t>
            </a:r>
            <a:r>
              <a:rPr lang="en-US" sz="1200" dirty="0"/>
              <a:t>As part of  South Africa’s strategy to gain competitive advantage in 3D printing and create jobs in industries such as additive manufacturing and gas &amp; energy, the Industrial Development Corporation invested ~US$1.2M in Metal Heart to make metal 3D printers for production.</a:t>
            </a:r>
          </a:p>
        </p:txBody>
      </p:sp>
      <p:sp>
        <p:nvSpPr>
          <p:cNvPr id="48" name="Line Callout 2 47"/>
          <p:cNvSpPr/>
          <p:nvPr/>
        </p:nvSpPr>
        <p:spPr>
          <a:xfrm>
            <a:off x="60614" y="5312229"/>
            <a:ext cx="2519299" cy="1012371"/>
          </a:xfrm>
          <a:prstGeom prst="borderCallout2">
            <a:avLst>
              <a:gd name="adj1" fmla="val -1335"/>
              <a:gd name="adj2" fmla="val 70128"/>
              <a:gd name="adj3" fmla="val -201129"/>
              <a:gd name="adj4" fmla="val 67390"/>
              <a:gd name="adj5" fmla="val -259493"/>
              <a:gd name="adj6" fmla="val 116515"/>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US—</a:t>
            </a:r>
            <a:r>
              <a:rPr lang="en-US" sz="1200" dirty="0"/>
              <a:t>New York allowed testing of AVs on public roads; started to accept applications from companies interested in testing AVs.</a:t>
            </a:r>
          </a:p>
        </p:txBody>
      </p:sp>
      <p:sp>
        <p:nvSpPr>
          <p:cNvPr id="49" name="Line Callout 2 48"/>
          <p:cNvSpPr/>
          <p:nvPr/>
        </p:nvSpPr>
        <p:spPr>
          <a:xfrm>
            <a:off x="9655629" y="1741713"/>
            <a:ext cx="2536371" cy="2177143"/>
          </a:xfrm>
          <a:prstGeom prst="borderCallout2">
            <a:avLst>
              <a:gd name="adj1" fmla="val 46312"/>
              <a:gd name="adj2" fmla="val 251"/>
              <a:gd name="adj3" fmla="val 49703"/>
              <a:gd name="adj4" fmla="val -12805"/>
              <a:gd name="adj5" fmla="val 45317"/>
              <a:gd name="adj6" fmla="val -38941"/>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China—</a:t>
            </a:r>
            <a:r>
              <a:rPr lang="en-US" sz="1200" dirty="0"/>
              <a:t>China to focus on smart manufacturing by integrating the strategies of Made in China 2025 and Internet Plus Initiative (which would integrate mobile internet, cloud computing, big data, and </a:t>
            </a:r>
            <a:r>
              <a:rPr lang="en-US" sz="1200" dirty="0" err="1"/>
              <a:t>IoT</a:t>
            </a:r>
            <a:r>
              <a:rPr lang="en-US" sz="1200" dirty="0"/>
              <a:t> innovation into other industries to create new industries and business opportunities).</a:t>
            </a:r>
          </a:p>
        </p:txBody>
      </p:sp>
      <p:sp>
        <p:nvSpPr>
          <p:cNvPr id="50" name="Line Callout 2 49"/>
          <p:cNvSpPr/>
          <p:nvPr/>
        </p:nvSpPr>
        <p:spPr>
          <a:xfrm>
            <a:off x="10069286" y="4114801"/>
            <a:ext cx="2122714" cy="2286000"/>
          </a:xfrm>
          <a:prstGeom prst="borderCallout2">
            <a:avLst>
              <a:gd name="adj1" fmla="val 39169"/>
              <a:gd name="adj2" fmla="val -262"/>
              <a:gd name="adj3" fmla="val 42560"/>
              <a:gd name="adj4" fmla="val -13318"/>
              <a:gd name="adj5" fmla="val 43412"/>
              <a:gd name="adj6" fmla="val -2817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Australia &amp; Germany—</a:t>
            </a:r>
            <a:r>
              <a:rPr lang="en-US" sz="1200" dirty="0"/>
              <a:t>The Australian Prime Minister’s Industry 4.0 Taskforce and Platform Industry 4.0 from Germany collaborated to advance both countries’ manufacturing sectors by focusing on areas such as Industry 4.0 Test labs and security of networked systems.</a:t>
            </a:r>
          </a:p>
        </p:txBody>
      </p:sp>
      <p:sp>
        <p:nvSpPr>
          <p:cNvPr id="51" name="Line Callout 2 50"/>
          <p:cNvSpPr/>
          <p:nvPr/>
        </p:nvSpPr>
        <p:spPr>
          <a:xfrm>
            <a:off x="9557658" y="188183"/>
            <a:ext cx="2536371" cy="1263832"/>
          </a:xfrm>
          <a:prstGeom prst="borderCallout2">
            <a:avLst>
              <a:gd name="adj1" fmla="val 46312"/>
              <a:gd name="adj2" fmla="val 251"/>
              <a:gd name="adj3" fmla="val 79849"/>
              <a:gd name="adj4" fmla="val -13663"/>
              <a:gd name="adj5" fmla="val 140063"/>
              <a:gd name="adj6" fmla="val -4537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t>Russia</a:t>
            </a:r>
            <a:r>
              <a:rPr lang="en-IN" sz="1200" dirty="0"/>
              <a:t>—</a:t>
            </a:r>
            <a:r>
              <a:rPr lang="en-US" sz="1200" dirty="0"/>
              <a:t>The Moscow mayor's office and a consortium of Russian mobile operators are in discussion for the creation of a 5G consortium in the hopes of having 5G networks by 2020.</a:t>
            </a:r>
          </a:p>
        </p:txBody>
      </p:sp>
      <p:sp>
        <p:nvSpPr>
          <p:cNvPr id="52" name="Line Callout 2 51"/>
          <p:cNvSpPr/>
          <p:nvPr/>
        </p:nvSpPr>
        <p:spPr>
          <a:xfrm>
            <a:off x="3690256" y="5007429"/>
            <a:ext cx="1371601" cy="1545756"/>
          </a:xfrm>
          <a:prstGeom prst="borderCallout2">
            <a:avLst>
              <a:gd name="adj1" fmla="val 2556"/>
              <a:gd name="adj2" fmla="val 53034"/>
              <a:gd name="adj3" fmla="val -177284"/>
              <a:gd name="adj4" fmla="val 78379"/>
              <a:gd name="adj5" fmla="val -183558"/>
              <a:gd name="adj6" fmla="val 117410"/>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rPr>
              <a:t>France—</a:t>
            </a:r>
            <a:r>
              <a:rPr lang="en-US" sz="1200" dirty="0">
                <a:solidFill>
                  <a:schemeClr val="tx1"/>
                </a:solidFill>
              </a:rPr>
              <a:t>The govt. set up a </a:t>
            </a:r>
            <a:r>
              <a:rPr lang="en-US" sz="1200" dirty="0" err="1">
                <a:solidFill>
                  <a:schemeClr val="tx1"/>
                </a:solidFill>
              </a:rPr>
              <a:t>blockchain</a:t>
            </a:r>
            <a:r>
              <a:rPr lang="en-US" sz="1200" dirty="0">
                <a:solidFill>
                  <a:schemeClr val="tx1"/>
                </a:solidFill>
              </a:rPr>
              <a:t> working group to research </a:t>
            </a:r>
            <a:r>
              <a:rPr lang="en-US" sz="1200" dirty="0" smtClean="0">
                <a:solidFill>
                  <a:schemeClr val="tx1"/>
                </a:solidFill>
              </a:rPr>
              <a:t>implementations</a:t>
            </a:r>
            <a:endParaRPr lang="en-US" sz="1200" dirty="0">
              <a:solidFill>
                <a:schemeClr val="tx1"/>
              </a:solidFill>
            </a:endParaRPr>
          </a:p>
        </p:txBody>
      </p:sp>
    </p:spTree>
    <p:extLst>
      <p:ext uri="{BB962C8B-B14F-4D97-AF65-F5344CB8AC3E}">
        <p14:creationId xmlns:p14="http://schemas.microsoft.com/office/powerpoint/2010/main" val="866302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51911" y="5449791"/>
            <a:ext cx="11248100" cy="867930"/>
          </a:xfrm>
        </p:spPr>
        <p:txBody>
          <a:bodyPr/>
          <a:lstStyle/>
          <a:p>
            <a:r>
              <a:rPr lang="en-US" dirty="0">
                <a:solidFill>
                  <a:srgbClr val="F3D54E">
                    <a:alpha val="90000"/>
                  </a:srgbClr>
                </a:solidFill>
              </a:rPr>
              <a:t>vision</a:t>
            </a:r>
            <a:r>
              <a:rPr lang="en-US" dirty="0"/>
              <a:t> </a:t>
            </a:r>
            <a:r>
              <a:rPr lang="en-US" dirty="0" smtClean="0"/>
              <a:t>for Industrial </a:t>
            </a:r>
            <a:r>
              <a:rPr lang="en-US" dirty="0" err="1" smtClean="0"/>
              <a:t>IoT</a:t>
            </a:r>
            <a:endParaRPr lang="en-US" dirty="0"/>
          </a:p>
        </p:txBody>
      </p:sp>
      <p:pic>
        <p:nvPicPr>
          <p:cNvPr id="5" name="Picture Placeholder 4"/>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t="878" b="4921"/>
          <a:stretch/>
        </p:blipFill>
        <p:spPr>
          <a:xfrm>
            <a:off x="0" y="0"/>
            <a:ext cx="12192000" cy="5394960"/>
          </a:xfrm>
        </p:spPr>
      </p:pic>
    </p:spTree>
    <p:extLst>
      <p:ext uri="{BB962C8B-B14F-4D97-AF65-F5344CB8AC3E}">
        <p14:creationId xmlns:p14="http://schemas.microsoft.com/office/powerpoint/2010/main" val="290832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 y="178321"/>
            <a:ext cx="11249025" cy="674031"/>
          </a:xfrm>
        </p:spPr>
        <p:txBody>
          <a:bodyPr/>
          <a:lstStyle/>
          <a:p>
            <a:r>
              <a:rPr lang="en-US" sz="5400" dirty="0">
                <a:solidFill>
                  <a:srgbClr val="F3D54E">
                    <a:alpha val="90000"/>
                  </a:srgbClr>
                </a:solidFill>
              </a:rPr>
              <a:t>Intel Technology </a:t>
            </a:r>
            <a:r>
              <a:rPr lang="en-US" sz="5400" dirty="0">
                <a:solidFill>
                  <a:schemeClr val="tx1"/>
                </a:solidFill>
              </a:rPr>
              <a:t>for </a:t>
            </a:r>
            <a:r>
              <a:rPr lang="en-US" sz="5400" b="1" dirty="0">
                <a:solidFill>
                  <a:schemeClr val="tx1"/>
                </a:solidFill>
              </a:rPr>
              <a:t>Industrial </a:t>
            </a:r>
            <a:r>
              <a:rPr lang="en-US" sz="5400" b="1" dirty="0" err="1">
                <a:solidFill>
                  <a:schemeClr val="tx1"/>
                </a:solidFill>
              </a:rPr>
              <a:t>IoT</a:t>
            </a:r>
            <a:r>
              <a:rPr lang="en-US" sz="5400" b="1" dirty="0">
                <a:solidFill>
                  <a:schemeClr val="tx1"/>
                </a:solidFill>
              </a:rPr>
              <a:t>/Industry 4.0</a:t>
            </a:r>
          </a:p>
        </p:txBody>
      </p:sp>
      <p:sp>
        <p:nvSpPr>
          <p:cNvPr id="95" name="Rectangle 94"/>
          <p:cNvSpPr/>
          <p:nvPr/>
        </p:nvSpPr>
        <p:spPr>
          <a:xfrm>
            <a:off x="342997" y="2440831"/>
            <a:ext cx="2812025" cy="1015343"/>
          </a:xfrm>
          <a:prstGeom prst="rect">
            <a:avLst/>
          </a:prstGeom>
        </p:spPr>
        <p:txBody>
          <a:bodyPr wrap="square" anchor="t" anchorCtr="0">
            <a:spAutoFit/>
          </a:bodyPr>
          <a:lstStyle/>
          <a:p>
            <a:pPr algn="ctr" defTabSz="914304">
              <a:lnSpc>
                <a:spcPct val="90000"/>
              </a:lnSpc>
            </a:pPr>
            <a:r>
              <a:rPr lang="en-US" sz="1333" dirty="0">
                <a:solidFill>
                  <a:prstClr val="white"/>
                </a:solidFill>
              </a:rPr>
              <a:t>built with interfaces and APIs that enable integration with legacy systems and devices </a:t>
            </a:r>
            <a:br>
              <a:rPr lang="en-US" sz="1333" dirty="0">
                <a:solidFill>
                  <a:prstClr val="white"/>
                </a:solidFill>
              </a:rPr>
            </a:br>
            <a:r>
              <a:rPr lang="en-US" sz="1333" dirty="0">
                <a:solidFill>
                  <a:prstClr val="white"/>
                </a:solidFill>
              </a:rPr>
              <a:t>and with platforms from </a:t>
            </a:r>
            <a:br>
              <a:rPr lang="en-US" sz="1333" dirty="0">
                <a:solidFill>
                  <a:prstClr val="white"/>
                </a:solidFill>
              </a:rPr>
            </a:br>
            <a:r>
              <a:rPr lang="en-US" sz="1333" dirty="0">
                <a:solidFill>
                  <a:prstClr val="white"/>
                </a:solidFill>
              </a:rPr>
              <a:t>multiple vendors.</a:t>
            </a:r>
          </a:p>
        </p:txBody>
      </p:sp>
      <p:sp>
        <p:nvSpPr>
          <p:cNvPr id="96" name="Rectangle 95"/>
          <p:cNvSpPr/>
          <p:nvPr/>
        </p:nvSpPr>
        <p:spPr>
          <a:xfrm>
            <a:off x="342997" y="1721104"/>
            <a:ext cx="2812025" cy="661209"/>
          </a:xfrm>
          <a:prstGeom prst="rect">
            <a:avLst/>
          </a:prstGeom>
        </p:spPr>
        <p:txBody>
          <a:bodyPr wrap="square" anchor="ctr" anchorCtr="0">
            <a:noAutofit/>
          </a:bodyPr>
          <a:lstStyle/>
          <a:p>
            <a:pPr algn="ctr" defTabSz="914304"/>
            <a:r>
              <a:rPr lang="en-US" sz="2400" b="1" dirty="0"/>
              <a:t>Open Platform </a:t>
            </a:r>
          </a:p>
        </p:txBody>
      </p:sp>
      <p:sp>
        <p:nvSpPr>
          <p:cNvPr id="99" name="Rectangle 98"/>
          <p:cNvSpPr/>
          <p:nvPr/>
        </p:nvSpPr>
        <p:spPr>
          <a:xfrm>
            <a:off x="3155024" y="2440832"/>
            <a:ext cx="2812025" cy="1015343"/>
          </a:xfrm>
          <a:prstGeom prst="rect">
            <a:avLst/>
          </a:prstGeom>
          <a:noFill/>
        </p:spPr>
        <p:txBody>
          <a:bodyPr wrap="square" anchor="t" anchorCtr="0">
            <a:spAutoFit/>
          </a:bodyPr>
          <a:lstStyle/>
          <a:p>
            <a:pPr algn="ctr" defTabSz="914304">
              <a:lnSpc>
                <a:spcPct val="90000"/>
              </a:lnSpc>
            </a:pPr>
            <a:r>
              <a:rPr lang="en-US" sz="1333" dirty="0">
                <a:solidFill>
                  <a:prstClr val="white"/>
                </a:solidFill>
              </a:rPr>
              <a:t>is designed into IA CPUs to offer backward compatibility to help SW and application reuse</a:t>
            </a:r>
            <a:br>
              <a:rPr lang="en-US" sz="1333" dirty="0">
                <a:solidFill>
                  <a:prstClr val="white"/>
                </a:solidFill>
              </a:rPr>
            </a:br>
            <a:r>
              <a:rPr lang="en-US" sz="1333" dirty="0">
                <a:solidFill>
                  <a:prstClr val="white"/>
                </a:solidFill>
              </a:rPr>
              <a:t> thus reducing development </a:t>
            </a:r>
            <a:br>
              <a:rPr lang="en-US" sz="1333" dirty="0">
                <a:solidFill>
                  <a:prstClr val="white"/>
                </a:solidFill>
              </a:rPr>
            </a:br>
            <a:r>
              <a:rPr lang="en-US" sz="1333" dirty="0">
                <a:solidFill>
                  <a:prstClr val="white"/>
                </a:solidFill>
              </a:rPr>
              <a:t>time and resources.</a:t>
            </a:r>
          </a:p>
        </p:txBody>
      </p:sp>
      <p:sp>
        <p:nvSpPr>
          <p:cNvPr id="100" name="Rectangle 99"/>
          <p:cNvSpPr/>
          <p:nvPr/>
        </p:nvSpPr>
        <p:spPr>
          <a:xfrm>
            <a:off x="3155024" y="1721104"/>
            <a:ext cx="2812025" cy="661209"/>
          </a:xfrm>
          <a:prstGeom prst="rect">
            <a:avLst/>
          </a:prstGeom>
        </p:spPr>
        <p:txBody>
          <a:bodyPr wrap="square" anchor="ctr" anchorCtr="0">
            <a:noAutofit/>
          </a:bodyPr>
          <a:lstStyle/>
          <a:p>
            <a:pPr algn="ctr" defTabSz="914304"/>
            <a:r>
              <a:rPr lang="en-US" sz="2400" b="1" dirty="0"/>
              <a:t>Interoperability</a:t>
            </a:r>
            <a:r>
              <a:rPr lang="en-US" sz="1867" b="1" dirty="0"/>
              <a:t> </a:t>
            </a:r>
          </a:p>
        </p:txBody>
      </p:sp>
      <p:sp>
        <p:nvSpPr>
          <p:cNvPr id="101" name="Rectangle 100"/>
          <p:cNvSpPr/>
          <p:nvPr/>
        </p:nvSpPr>
        <p:spPr>
          <a:xfrm>
            <a:off x="5967049" y="2440831"/>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that enables near-real-time analytics, local decision making, and tighter process controls.</a:t>
            </a:r>
          </a:p>
        </p:txBody>
      </p:sp>
      <p:sp>
        <p:nvSpPr>
          <p:cNvPr id="102" name="Rectangle 101"/>
          <p:cNvSpPr/>
          <p:nvPr/>
        </p:nvSpPr>
        <p:spPr>
          <a:xfrm>
            <a:off x="5967049" y="1721104"/>
            <a:ext cx="2726935" cy="661209"/>
          </a:xfrm>
          <a:prstGeom prst="rect">
            <a:avLst/>
          </a:prstGeom>
        </p:spPr>
        <p:txBody>
          <a:bodyPr wrap="square" anchor="ctr" anchorCtr="0">
            <a:noAutofit/>
          </a:bodyPr>
          <a:lstStyle/>
          <a:p>
            <a:pPr algn="ctr" defTabSz="914304"/>
            <a:r>
              <a:rPr lang="en-US" sz="2200" b="1" dirty="0"/>
              <a:t>Performance </a:t>
            </a:r>
            <a:br>
              <a:rPr lang="en-US" sz="2200" b="1" dirty="0"/>
            </a:br>
            <a:r>
              <a:rPr lang="en-US" sz="2200" b="1" dirty="0"/>
              <a:t>at the Edge</a:t>
            </a:r>
          </a:p>
        </p:txBody>
      </p:sp>
      <p:sp>
        <p:nvSpPr>
          <p:cNvPr id="103" name="Rectangle 102"/>
          <p:cNvSpPr/>
          <p:nvPr/>
        </p:nvSpPr>
        <p:spPr>
          <a:xfrm>
            <a:off x="8779072" y="2440832"/>
            <a:ext cx="2812024" cy="646139"/>
          </a:xfrm>
          <a:prstGeom prst="rect">
            <a:avLst/>
          </a:prstGeom>
        </p:spPr>
        <p:txBody>
          <a:bodyPr wrap="square" anchor="t" anchorCtr="0">
            <a:spAutoFit/>
          </a:bodyPr>
          <a:lstStyle/>
          <a:p>
            <a:pPr algn="ctr" defTabSz="914304">
              <a:lnSpc>
                <a:spcPct val="90000"/>
              </a:lnSpc>
            </a:pPr>
            <a:r>
              <a:rPr lang="en-US" sz="1333" dirty="0">
                <a:solidFill>
                  <a:prstClr val="white"/>
                </a:solidFill>
              </a:rPr>
              <a:t>for trusted data from edge to cloud and protection from </a:t>
            </a:r>
            <a:br>
              <a:rPr lang="en-US" sz="1333" dirty="0">
                <a:solidFill>
                  <a:prstClr val="white"/>
                </a:solidFill>
              </a:rPr>
            </a:br>
            <a:r>
              <a:rPr lang="en-US" sz="1333" dirty="0">
                <a:solidFill>
                  <a:prstClr val="white"/>
                </a:solidFill>
              </a:rPr>
              <a:t>costly attacks.</a:t>
            </a:r>
          </a:p>
        </p:txBody>
      </p:sp>
      <p:sp>
        <p:nvSpPr>
          <p:cNvPr id="104" name="Rectangle 103"/>
          <p:cNvSpPr/>
          <p:nvPr/>
        </p:nvSpPr>
        <p:spPr>
          <a:xfrm>
            <a:off x="8779073" y="1721104"/>
            <a:ext cx="2897113" cy="661209"/>
          </a:xfrm>
          <a:prstGeom prst="rect">
            <a:avLst/>
          </a:prstGeom>
        </p:spPr>
        <p:txBody>
          <a:bodyPr wrap="square" anchor="ctr" anchorCtr="0">
            <a:noAutofit/>
          </a:bodyPr>
          <a:lstStyle/>
          <a:p>
            <a:pPr algn="ctr" defTabSz="914304"/>
            <a:r>
              <a:rPr lang="en-US" sz="2400" b="1" dirty="0"/>
              <a:t>Advanced Security</a:t>
            </a:r>
          </a:p>
        </p:txBody>
      </p:sp>
      <p:grpSp>
        <p:nvGrpSpPr>
          <p:cNvPr id="8" name="Group 7"/>
          <p:cNvGrpSpPr/>
          <p:nvPr/>
        </p:nvGrpSpPr>
        <p:grpSpPr>
          <a:xfrm>
            <a:off x="342997" y="1721104"/>
            <a:ext cx="2812025" cy="661209"/>
            <a:chOff x="353962" y="1284735"/>
            <a:chExt cx="8436076" cy="495907"/>
          </a:xfrm>
        </p:grpSpPr>
        <p:cxnSp>
          <p:nvCxnSpPr>
            <p:cNvPr id="111" name="Straight Connector 11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p:nvGrpSpPr>
        <p:grpSpPr>
          <a:xfrm>
            <a:off x="3155024" y="1721104"/>
            <a:ext cx="2812025" cy="661209"/>
            <a:chOff x="353962" y="1284735"/>
            <a:chExt cx="8436076" cy="495907"/>
          </a:xfrm>
        </p:grpSpPr>
        <p:cxnSp>
          <p:nvCxnSpPr>
            <p:cNvPr id="115" name="Straight Connector 114"/>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7" name="Group 116"/>
          <p:cNvGrpSpPr/>
          <p:nvPr/>
        </p:nvGrpSpPr>
        <p:grpSpPr>
          <a:xfrm>
            <a:off x="5967049" y="1721104"/>
            <a:ext cx="2812025" cy="661209"/>
            <a:chOff x="353962" y="1284735"/>
            <a:chExt cx="8436076" cy="495907"/>
          </a:xfrm>
        </p:grpSpPr>
        <p:cxnSp>
          <p:nvCxnSpPr>
            <p:cNvPr id="118" name="Straight Connector 117"/>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0" name="Group 119"/>
          <p:cNvGrpSpPr/>
          <p:nvPr/>
        </p:nvGrpSpPr>
        <p:grpSpPr>
          <a:xfrm>
            <a:off x="8779073" y="1721104"/>
            <a:ext cx="2812025" cy="661209"/>
            <a:chOff x="353962" y="1284735"/>
            <a:chExt cx="8436076" cy="495907"/>
          </a:xfrm>
        </p:grpSpPr>
        <p:cxnSp>
          <p:nvCxnSpPr>
            <p:cNvPr id="121" name="Straight Connector 12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9" name="Group 138"/>
          <p:cNvGrpSpPr/>
          <p:nvPr/>
        </p:nvGrpSpPr>
        <p:grpSpPr>
          <a:xfrm>
            <a:off x="6948327" y="1253440"/>
            <a:ext cx="598533" cy="397285"/>
            <a:chOff x="-1323657" y="2487612"/>
            <a:chExt cx="911225" cy="604838"/>
          </a:xfrm>
        </p:grpSpPr>
        <p:sp>
          <p:nvSpPr>
            <p:cNvPr id="140" name="Freeform 1381"/>
            <p:cNvSpPr>
              <a:spLocks noEditPoints="1"/>
            </p:cNvSpPr>
            <p:nvPr/>
          </p:nvSpPr>
          <p:spPr bwMode="auto">
            <a:xfrm>
              <a:off x="-1017270" y="2487612"/>
              <a:ext cx="604838" cy="604838"/>
            </a:xfrm>
            <a:custGeom>
              <a:avLst/>
              <a:gdLst>
                <a:gd name="T0" fmla="*/ 192 w 381"/>
                <a:gd name="T1" fmla="*/ 29 h 381"/>
                <a:gd name="T2" fmla="*/ 139 w 381"/>
                <a:gd name="T3" fmla="*/ 37 h 381"/>
                <a:gd name="T4" fmla="*/ 94 w 381"/>
                <a:gd name="T5" fmla="*/ 62 h 381"/>
                <a:gd name="T6" fmla="*/ 57 w 381"/>
                <a:gd name="T7" fmla="*/ 94 h 381"/>
                <a:gd name="T8" fmla="*/ 37 w 381"/>
                <a:gd name="T9" fmla="*/ 139 h 381"/>
                <a:gd name="T10" fmla="*/ 28 w 381"/>
                <a:gd name="T11" fmla="*/ 193 h 381"/>
                <a:gd name="T12" fmla="*/ 37 w 381"/>
                <a:gd name="T13" fmla="*/ 242 h 381"/>
                <a:gd name="T14" fmla="*/ 57 w 381"/>
                <a:gd name="T15" fmla="*/ 287 h 381"/>
                <a:gd name="T16" fmla="*/ 94 w 381"/>
                <a:gd name="T17" fmla="*/ 324 h 381"/>
                <a:gd name="T18" fmla="*/ 139 w 381"/>
                <a:gd name="T19" fmla="*/ 348 h 381"/>
                <a:gd name="T20" fmla="*/ 192 w 381"/>
                <a:gd name="T21" fmla="*/ 356 h 381"/>
                <a:gd name="T22" fmla="*/ 241 w 381"/>
                <a:gd name="T23" fmla="*/ 348 h 381"/>
                <a:gd name="T24" fmla="*/ 286 w 381"/>
                <a:gd name="T25" fmla="*/ 324 h 381"/>
                <a:gd name="T26" fmla="*/ 323 w 381"/>
                <a:gd name="T27" fmla="*/ 287 h 381"/>
                <a:gd name="T28" fmla="*/ 344 w 381"/>
                <a:gd name="T29" fmla="*/ 242 h 381"/>
                <a:gd name="T30" fmla="*/ 352 w 381"/>
                <a:gd name="T31" fmla="*/ 193 h 381"/>
                <a:gd name="T32" fmla="*/ 344 w 381"/>
                <a:gd name="T33" fmla="*/ 139 h 381"/>
                <a:gd name="T34" fmla="*/ 323 w 381"/>
                <a:gd name="T35" fmla="*/ 94 h 381"/>
                <a:gd name="T36" fmla="*/ 286 w 381"/>
                <a:gd name="T37" fmla="*/ 62 h 381"/>
                <a:gd name="T38" fmla="*/ 241 w 381"/>
                <a:gd name="T39" fmla="*/ 37 h 381"/>
                <a:gd name="T40" fmla="*/ 192 w 381"/>
                <a:gd name="T41" fmla="*/ 29 h 381"/>
                <a:gd name="T42" fmla="*/ 192 w 381"/>
                <a:gd name="T43" fmla="*/ 0 h 381"/>
                <a:gd name="T44" fmla="*/ 249 w 381"/>
                <a:gd name="T45" fmla="*/ 13 h 381"/>
                <a:gd name="T46" fmla="*/ 303 w 381"/>
                <a:gd name="T47" fmla="*/ 37 h 381"/>
                <a:gd name="T48" fmla="*/ 344 w 381"/>
                <a:gd name="T49" fmla="*/ 78 h 381"/>
                <a:gd name="T50" fmla="*/ 368 w 381"/>
                <a:gd name="T51" fmla="*/ 131 h 381"/>
                <a:gd name="T52" fmla="*/ 381 w 381"/>
                <a:gd name="T53" fmla="*/ 193 h 381"/>
                <a:gd name="T54" fmla="*/ 368 w 381"/>
                <a:gd name="T55" fmla="*/ 250 h 381"/>
                <a:gd name="T56" fmla="*/ 344 w 381"/>
                <a:gd name="T57" fmla="*/ 303 h 381"/>
                <a:gd name="T58" fmla="*/ 303 w 381"/>
                <a:gd name="T59" fmla="*/ 344 h 381"/>
                <a:gd name="T60" fmla="*/ 249 w 381"/>
                <a:gd name="T61" fmla="*/ 373 h 381"/>
                <a:gd name="T62" fmla="*/ 192 w 381"/>
                <a:gd name="T63" fmla="*/ 381 h 381"/>
                <a:gd name="T64" fmla="*/ 131 w 381"/>
                <a:gd name="T65" fmla="*/ 373 h 381"/>
                <a:gd name="T66" fmla="*/ 78 w 381"/>
                <a:gd name="T67" fmla="*/ 344 h 381"/>
                <a:gd name="T68" fmla="*/ 37 w 381"/>
                <a:gd name="T69" fmla="*/ 303 h 381"/>
                <a:gd name="T70" fmla="*/ 12 w 381"/>
                <a:gd name="T71" fmla="*/ 250 h 381"/>
                <a:gd name="T72" fmla="*/ 0 w 381"/>
                <a:gd name="T73" fmla="*/ 193 h 381"/>
                <a:gd name="T74" fmla="*/ 12 w 381"/>
                <a:gd name="T75" fmla="*/ 131 h 381"/>
                <a:gd name="T76" fmla="*/ 37 w 381"/>
                <a:gd name="T77" fmla="*/ 78 h 381"/>
                <a:gd name="T78" fmla="*/ 78 w 381"/>
                <a:gd name="T79" fmla="*/ 37 h 381"/>
                <a:gd name="T80" fmla="*/ 131 w 381"/>
                <a:gd name="T81" fmla="*/ 13 h 381"/>
                <a:gd name="T82" fmla="*/ 192 w 381"/>
                <a:gd name="T83"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81">
                  <a:moveTo>
                    <a:pt x="192" y="29"/>
                  </a:moveTo>
                  <a:lnTo>
                    <a:pt x="139" y="37"/>
                  </a:lnTo>
                  <a:lnTo>
                    <a:pt x="94" y="62"/>
                  </a:lnTo>
                  <a:lnTo>
                    <a:pt x="57" y="94"/>
                  </a:lnTo>
                  <a:lnTo>
                    <a:pt x="37" y="139"/>
                  </a:lnTo>
                  <a:lnTo>
                    <a:pt x="28" y="193"/>
                  </a:lnTo>
                  <a:lnTo>
                    <a:pt x="37" y="242"/>
                  </a:lnTo>
                  <a:lnTo>
                    <a:pt x="57" y="287"/>
                  </a:lnTo>
                  <a:lnTo>
                    <a:pt x="94" y="324"/>
                  </a:lnTo>
                  <a:lnTo>
                    <a:pt x="139" y="348"/>
                  </a:lnTo>
                  <a:lnTo>
                    <a:pt x="192" y="356"/>
                  </a:lnTo>
                  <a:lnTo>
                    <a:pt x="241" y="348"/>
                  </a:lnTo>
                  <a:lnTo>
                    <a:pt x="286" y="324"/>
                  </a:lnTo>
                  <a:lnTo>
                    <a:pt x="323" y="287"/>
                  </a:lnTo>
                  <a:lnTo>
                    <a:pt x="344" y="242"/>
                  </a:lnTo>
                  <a:lnTo>
                    <a:pt x="352" y="193"/>
                  </a:lnTo>
                  <a:lnTo>
                    <a:pt x="344" y="139"/>
                  </a:lnTo>
                  <a:lnTo>
                    <a:pt x="323" y="94"/>
                  </a:lnTo>
                  <a:lnTo>
                    <a:pt x="286" y="62"/>
                  </a:lnTo>
                  <a:lnTo>
                    <a:pt x="241" y="37"/>
                  </a:lnTo>
                  <a:lnTo>
                    <a:pt x="192" y="29"/>
                  </a:lnTo>
                  <a:close/>
                  <a:moveTo>
                    <a:pt x="192" y="0"/>
                  </a:moveTo>
                  <a:lnTo>
                    <a:pt x="249" y="13"/>
                  </a:lnTo>
                  <a:lnTo>
                    <a:pt x="303" y="37"/>
                  </a:lnTo>
                  <a:lnTo>
                    <a:pt x="344" y="78"/>
                  </a:lnTo>
                  <a:lnTo>
                    <a:pt x="368" y="131"/>
                  </a:lnTo>
                  <a:lnTo>
                    <a:pt x="381" y="193"/>
                  </a:lnTo>
                  <a:lnTo>
                    <a:pt x="368" y="250"/>
                  </a:lnTo>
                  <a:lnTo>
                    <a:pt x="344" y="303"/>
                  </a:lnTo>
                  <a:lnTo>
                    <a:pt x="303" y="344"/>
                  </a:lnTo>
                  <a:lnTo>
                    <a:pt x="249" y="373"/>
                  </a:lnTo>
                  <a:lnTo>
                    <a:pt x="192" y="381"/>
                  </a:lnTo>
                  <a:lnTo>
                    <a:pt x="131" y="373"/>
                  </a:lnTo>
                  <a:lnTo>
                    <a:pt x="78" y="344"/>
                  </a:lnTo>
                  <a:lnTo>
                    <a:pt x="37" y="303"/>
                  </a:lnTo>
                  <a:lnTo>
                    <a:pt x="12" y="250"/>
                  </a:lnTo>
                  <a:lnTo>
                    <a:pt x="0" y="193"/>
                  </a:lnTo>
                  <a:lnTo>
                    <a:pt x="12" y="131"/>
                  </a:lnTo>
                  <a:lnTo>
                    <a:pt x="37" y="78"/>
                  </a:lnTo>
                  <a:lnTo>
                    <a:pt x="78" y="37"/>
                  </a:lnTo>
                  <a:lnTo>
                    <a:pt x="131" y="13"/>
                  </a:lnTo>
                  <a:lnTo>
                    <a:pt x="192"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1" name="Freeform 1382"/>
            <p:cNvSpPr>
              <a:spLocks/>
            </p:cNvSpPr>
            <p:nvPr/>
          </p:nvSpPr>
          <p:spPr bwMode="auto">
            <a:xfrm>
              <a:off x="-933132" y="2573337"/>
              <a:ext cx="325438" cy="220663"/>
            </a:xfrm>
            <a:custGeom>
              <a:avLst/>
              <a:gdLst>
                <a:gd name="T0" fmla="*/ 139 w 205"/>
                <a:gd name="T1" fmla="*/ 0 h 139"/>
                <a:gd name="T2" fmla="*/ 172 w 205"/>
                <a:gd name="T3" fmla="*/ 4 h 139"/>
                <a:gd name="T4" fmla="*/ 205 w 205"/>
                <a:gd name="T5" fmla="*/ 20 h 139"/>
                <a:gd name="T6" fmla="*/ 205 w 205"/>
                <a:gd name="T7" fmla="*/ 20 h 139"/>
                <a:gd name="T8" fmla="*/ 205 w 205"/>
                <a:gd name="T9" fmla="*/ 20 h 139"/>
                <a:gd name="T10" fmla="*/ 184 w 205"/>
                <a:gd name="T11" fmla="*/ 40 h 139"/>
                <a:gd name="T12" fmla="*/ 180 w 205"/>
                <a:gd name="T13" fmla="*/ 45 h 139"/>
                <a:gd name="T14" fmla="*/ 160 w 205"/>
                <a:gd name="T15" fmla="*/ 36 h 139"/>
                <a:gd name="T16" fmla="*/ 139 w 205"/>
                <a:gd name="T17" fmla="*/ 32 h 139"/>
                <a:gd name="T18" fmla="*/ 98 w 205"/>
                <a:gd name="T19" fmla="*/ 40 h 139"/>
                <a:gd name="T20" fmla="*/ 65 w 205"/>
                <a:gd name="T21" fmla="*/ 61 h 139"/>
                <a:gd name="T22" fmla="*/ 41 w 205"/>
                <a:gd name="T23" fmla="*/ 94 h 139"/>
                <a:gd name="T24" fmla="*/ 33 w 205"/>
                <a:gd name="T25" fmla="*/ 135 h 139"/>
                <a:gd name="T26" fmla="*/ 33 w 205"/>
                <a:gd name="T27" fmla="*/ 139 h 139"/>
                <a:gd name="T28" fmla="*/ 0 w 205"/>
                <a:gd name="T29" fmla="*/ 139 h 139"/>
                <a:gd name="T30" fmla="*/ 0 w 205"/>
                <a:gd name="T31" fmla="*/ 135 h 139"/>
                <a:gd name="T32" fmla="*/ 12 w 205"/>
                <a:gd name="T33" fmla="*/ 81 h 139"/>
                <a:gd name="T34" fmla="*/ 41 w 205"/>
                <a:gd name="T35" fmla="*/ 40 h 139"/>
                <a:gd name="T36" fmla="*/ 86 w 205"/>
                <a:gd name="T37" fmla="*/ 12 h 139"/>
                <a:gd name="T38" fmla="*/ 139 w 205"/>
                <a:gd name="T39"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9">
                  <a:moveTo>
                    <a:pt x="139" y="0"/>
                  </a:moveTo>
                  <a:lnTo>
                    <a:pt x="172" y="4"/>
                  </a:lnTo>
                  <a:lnTo>
                    <a:pt x="205" y="20"/>
                  </a:lnTo>
                  <a:lnTo>
                    <a:pt x="205" y="20"/>
                  </a:lnTo>
                  <a:lnTo>
                    <a:pt x="205" y="20"/>
                  </a:lnTo>
                  <a:lnTo>
                    <a:pt x="184" y="40"/>
                  </a:lnTo>
                  <a:lnTo>
                    <a:pt x="180" y="45"/>
                  </a:lnTo>
                  <a:lnTo>
                    <a:pt x="160" y="36"/>
                  </a:lnTo>
                  <a:lnTo>
                    <a:pt x="139" y="32"/>
                  </a:lnTo>
                  <a:lnTo>
                    <a:pt x="98" y="40"/>
                  </a:lnTo>
                  <a:lnTo>
                    <a:pt x="65" y="61"/>
                  </a:lnTo>
                  <a:lnTo>
                    <a:pt x="41" y="94"/>
                  </a:lnTo>
                  <a:lnTo>
                    <a:pt x="33" y="135"/>
                  </a:lnTo>
                  <a:lnTo>
                    <a:pt x="33" y="139"/>
                  </a:lnTo>
                  <a:lnTo>
                    <a:pt x="0" y="139"/>
                  </a:lnTo>
                  <a:lnTo>
                    <a:pt x="0" y="135"/>
                  </a:lnTo>
                  <a:lnTo>
                    <a:pt x="12" y="81"/>
                  </a:lnTo>
                  <a:lnTo>
                    <a:pt x="41" y="40"/>
                  </a:lnTo>
                  <a:lnTo>
                    <a:pt x="86" y="12"/>
                  </a:lnTo>
                  <a:lnTo>
                    <a:pt x="139"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2" name="Freeform 1383"/>
            <p:cNvSpPr>
              <a:spLocks noEditPoints="1"/>
            </p:cNvSpPr>
            <p:nvPr/>
          </p:nvSpPr>
          <p:spPr bwMode="auto">
            <a:xfrm>
              <a:off x="-777557" y="2630487"/>
              <a:ext cx="234950" cy="222250"/>
            </a:xfrm>
            <a:custGeom>
              <a:avLst/>
              <a:gdLst>
                <a:gd name="T0" fmla="*/ 41 w 148"/>
                <a:gd name="T1" fmla="*/ 86 h 140"/>
                <a:gd name="T2" fmla="*/ 33 w 148"/>
                <a:gd name="T3" fmla="*/ 90 h 140"/>
                <a:gd name="T4" fmla="*/ 29 w 148"/>
                <a:gd name="T5" fmla="*/ 95 h 140"/>
                <a:gd name="T6" fmla="*/ 25 w 148"/>
                <a:gd name="T7" fmla="*/ 103 h 140"/>
                <a:gd name="T8" fmla="*/ 29 w 148"/>
                <a:gd name="T9" fmla="*/ 107 h 140"/>
                <a:gd name="T10" fmla="*/ 33 w 148"/>
                <a:gd name="T11" fmla="*/ 111 h 140"/>
                <a:gd name="T12" fmla="*/ 41 w 148"/>
                <a:gd name="T13" fmla="*/ 115 h 140"/>
                <a:gd name="T14" fmla="*/ 45 w 148"/>
                <a:gd name="T15" fmla="*/ 111 h 140"/>
                <a:gd name="T16" fmla="*/ 49 w 148"/>
                <a:gd name="T17" fmla="*/ 107 h 140"/>
                <a:gd name="T18" fmla="*/ 53 w 148"/>
                <a:gd name="T19" fmla="*/ 103 h 140"/>
                <a:gd name="T20" fmla="*/ 49 w 148"/>
                <a:gd name="T21" fmla="*/ 95 h 140"/>
                <a:gd name="T22" fmla="*/ 45 w 148"/>
                <a:gd name="T23" fmla="*/ 90 h 140"/>
                <a:gd name="T24" fmla="*/ 41 w 148"/>
                <a:gd name="T25" fmla="*/ 86 h 140"/>
                <a:gd name="T26" fmla="*/ 127 w 148"/>
                <a:gd name="T27" fmla="*/ 0 h 140"/>
                <a:gd name="T28" fmla="*/ 131 w 148"/>
                <a:gd name="T29" fmla="*/ 0 h 140"/>
                <a:gd name="T30" fmla="*/ 148 w 148"/>
                <a:gd name="T31" fmla="*/ 17 h 140"/>
                <a:gd name="T32" fmla="*/ 148 w 148"/>
                <a:gd name="T33" fmla="*/ 17 h 140"/>
                <a:gd name="T34" fmla="*/ 78 w 148"/>
                <a:gd name="T35" fmla="*/ 86 h 140"/>
                <a:gd name="T36" fmla="*/ 74 w 148"/>
                <a:gd name="T37" fmla="*/ 86 h 140"/>
                <a:gd name="T38" fmla="*/ 78 w 148"/>
                <a:gd name="T39" fmla="*/ 95 h 140"/>
                <a:gd name="T40" fmla="*/ 78 w 148"/>
                <a:gd name="T41" fmla="*/ 107 h 140"/>
                <a:gd name="T42" fmla="*/ 74 w 148"/>
                <a:gd name="T43" fmla="*/ 119 h 140"/>
                <a:gd name="T44" fmla="*/ 66 w 148"/>
                <a:gd name="T45" fmla="*/ 127 h 140"/>
                <a:gd name="T46" fmla="*/ 58 w 148"/>
                <a:gd name="T47" fmla="*/ 135 h 140"/>
                <a:gd name="T48" fmla="*/ 41 w 148"/>
                <a:gd name="T49" fmla="*/ 140 h 140"/>
                <a:gd name="T50" fmla="*/ 29 w 148"/>
                <a:gd name="T51" fmla="*/ 140 h 140"/>
                <a:gd name="T52" fmla="*/ 17 w 148"/>
                <a:gd name="T53" fmla="*/ 131 h 140"/>
                <a:gd name="T54" fmla="*/ 8 w 148"/>
                <a:gd name="T55" fmla="*/ 123 h 140"/>
                <a:gd name="T56" fmla="*/ 0 w 148"/>
                <a:gd name="T57" fmla="*/ 111 h 140"/>
                <a:gd name="T58" fmla="*/ 0 w 148"/>
                <a:gd name="T59" fmla="*/ 99 h 140"/>
                <a:gd name="T60" fmla="*/ 4 w 148"/>
                <a:gd name="T61" fmla="*/ 86 h 140"/>
                <a:gd name="T62" fmla="*/ 13 w 148"/>
                <a:gd name="T63" fmla="*/ 74 h 140"/>
                <a:gd name="T64" fmla="*/ 25 w 148"/>
                <a:gd name="T65" fmla="*/ 66 h 140"/>
                <a:gd name="T66" fmla="*/ 37 w 148"/>
                <a:gd name="T67" fmla="*/ 62 h 140"/>
                <a:gd name="T68" fmla="*/ 45 w 148"/>
                <a:gd name="T69" fmla="*/ 62 h 140"/>
                <a:gd name="T70" fmla="*/ 58 w 148"/>
                <a:gd name="T71" fmla="*/ 66 h 140"/>
                <a:gd name="T72" fmla="*/ 58 w 148"/>
                <a:gd name="T73" fmla="*/ 66 h 140"/>
                <a:gd name="T74" fmla="*/ 127 w 148"/>
                <a:gd name="T7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8" h="140">
                  <a:moveTo>
                    <a:pt x="41" y="86"/>
                  </a:moveTo>
                  <a:lnTo>
                    <a:pt x="33" y="90"/>
                  </a:lnTo>
                  <a:lnTo>
                    <a:pt x="29" y="95"/>
                  </a:lnTo>
                  <a:lnTo>
                    <a:pt x="25" y="103"/>
                  </a:lnTo>
                  <a:lnTo>
                    <a:pt x="29" y="107"/>
                  </a:lnTo>
                  <a:lnTo>
                    <a:pt x="33" y="111"/>
                  </a:lnTo>
                  <a:lnTo>
                    <a:pt x="41" y="115"/>
                  </a:lnTo>
                  <a:lnTo>
                    <a:pt x="45" y="111"/>
                  </a:lnTo>
                  <a:lnTo>
                    <a:pt x="49" y="107"/>
                  </a:lnTo>
                  <a:lnTo>
                    <a:pt x="53" y="103"/>
                  </a:lnTo>
                  <a:lnTo>
                    <a:pt x="49" y="95"/>
                  </a:lnTo>
                  <a:lnTo>
                    <a:pt x="45" y="90"/>
                  </a:lnTo>
                  <a:lnTo>
                    <a:pt x="41" y="86"/>
                  </a:lnTo>
                  <a:close/>
                  <a:moveTo>
                    <a:pt x="127" y="0"/>
                  </a:moveTo>
                  <a:lnTo>
                    <a:pt x="131" y="0"/>
                  </a:lnTo>
                  <a:lnTo>
                    <a:pt x="148" y="17"/>
                  </a:lnTo>
                  <a:lnTo>
                    <a:pt x="148" y="17"/>
                  </a:lnTo>
                  <a:lnTo>
                    <a:pt x="78" y="86"/>
                  </a:lnTo>
                  <a:lnTo>
                    <a:pt x="74" y="86"/>
                  </a:lnTo>
                  <a:lnTo>
                    <a:pt x="78" y="95"/>
                  </a:lnTo>
                  <a:lnTo>
                    <a:pt x="78" y="107"/>
                  </a:lnTo>
                  <a:lnTo>
                    <a:pt x="74" y="119"/>
                  </a:lnTo>
                  <a:lnTo>
                    <a:pt x="66" y="127"/>
                  </a:lnTo>
                  <a:lnTo>
                    <a:pt x="58" y="135"/>
                  </a:lnTo>
                  <a:lnTo>
                    <a:pt x="41" y="140"/>
                  </a:lnTo>
                  <a:lnTo>
                    <a:pt x="29" y="140"/>
                  </a:lnTo>
                  <a:lnTo>
                    <a:pt x="17" y="131"/>
                  </a:lnTo>
                  <a:lnTo>
                    <a:pt x="8" y="123"/>
                  </a:lnTo>
                  <a:lnTo>
                    <a:pt x="0" y="111"/>
                  </a:lnTo>
                  <a:lnTo>
                    <a:pt x="0" y="99"/>
                  </a:lnTo>
                  <a:lnTo>
                    <a:pt x="4" y="86"/>
                  </a:lnTo>
                  <a:lnTo>
                    <a:pt x="13" y="74"/>
                  </a:lnTo>
                  <a:lnTo>
                    <a:pt x="25" y="66"/>
                  </a:lnTo>
                  <a:lnTo>
                    <a:pt x="37" y="62"/>
                  </a:lnTo>
                  <a:lnTo>
                    <a:pt x="45" y="62"/>
                  </a:lnTo>
                  <a:lnTo>
                    <a:pt x="58" y="66"/>
                  </a:lnTo>
                  <a:lnTo>
                    <a:pt x="58" y="66"/>
                  </a:lnTo>
                  <a:lnTo>
                    <a:pt x="127"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3" name="Freeform 1384"/>
            <p:cNvSpPr>
              <a:spLocks/>
            </p:cNvSpPr>
            <p:nvPr/>
          </p:nvSpPr>
          <p:spPr bwMode="auto">
            <a:xfrm>
              <a:off x="-1323657" y="2670175"/>
              <a:ext cx="285750" cy="52388"/>
            </a:xfrm>
            <a:custGeom>
              <a:avLst/>
              <a:gdLst>
                <a:gd name="T0" fmla="*/ 0 w 180"/>
                <a:gd name="T1" fmla="*/ 0 h 33"/>
                <a:gd name="T2" fmla="*/ 180 w 180"/>
                <a:gd name="T3" fmla="*/ 0 h 33"/>
                <a:gd name="T4" fmla="*/ 180 w 180"/>
                <a:gd name="T5" fmla="*/ 0 h 33"/>
                <a:gd name="T6" fmla="*/ 180 w 180"/>
                <a:gd name="T7" fmla="*/ 0 h 33"/>
                <a:gd name="T8" fmla="*/ 172 w 180"/>
                <a:gd name="T9" fmla="*/ 29 h 33"/>
                <a:gd name="T10" fmla="*/ 172 w 180"/>
                <a:gd name="T11" fmla="*/ 33 h 33"/>
                <a:gd name="T12" fmla="*/ 9 w 180"/>
                <a:gd name="T13" fmla="*/ 33 h 33"/>
                <a:gd name="T14" fmla="*/ 9 w 180"/>
                <a:gd name="T15" fmla="*/ 29 h 33"/>
                <a:gd name="T16" fmla="*/ 0 w 180"/>
                <a:gd name="T17" fmla="*/ 0 h 33"/>
                <a:gd name="T18" fmla="*/ 0 w 180"/>
                <a:gd name="T19" fmla="*/ 0 h 33"/>
                <a:gd name="T20" fmla="*/ 0 w 180"/>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33">
                  <a:moveTo>
                    <a:pt x="0" y="0"/>
                  </a:moveTo>
                  <a:lnTo>
                    <a:pt x="180" y="0"/>
                  </a:lnTo>
                  <a:lnTo>
                    <a:pt x="180" y="0"/>
                  </a:lnTo>
                  <a:lnTo>
                    <a:pt x="180" y="0"/>
                  </a:lnTo>
                  <a:lnTo>
                    <a:pt x="172" y="29"/>
                  </a:lnTo>
                  <a:lnTo>
                    <a:pt x="172" y="33"/>
                  </a:lnTo>
                  <a:lnTo>
                    <a:pt x="9" y="33"/>
                  </a:lnTo>
                  <a:lnTo>
                    <a:pt x="9" y="29"/>
                  </a:lnTo>
                  <a:lnTo>
                    <a:pt x="0" y="0"/>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4" name="Freeform 1385"/>
            <p:cNvSpPr>
              <a:spLocks/>
            </p:cNvSpPr>
            <p:nvPr/>
          </p:nvSpPr>
          <p:spPr bwMode="auto">
            <a:xfrm>
              <a:off x="-1277620" y="2852737"/>
              <a:ext cx="239713" cy="50800"/>
            </a:xfrm>
            <a:custGeom>
              <a:avLst/>
              <a:gdLst>
                <a:gd name="T0" fmla="*/ 0 w 151"/>
                <a:gd name="T1" fmla="*/ 0 h 32"/>
                <a:gd name="T2" fmla="*/ 143 w 151"/>
                <a:gd name="T3" fmla="*/ 0 h 32"/>
                <a:gd name="T4" fmla="*/ 143 w 151"/>
                <a:gd name="T5" fmla="*/ 4 h 32"/>
                <a:gd name="T6" fmla="*/ 151 w 151"/>
                <a:gd name="T7" fmla="*/ 32 h 32"/>
                <a:gd name="T8" fmla="*/ 151 w 151"/>
                <a:gd name="T9" fmla="*/ 32 h 32"/>
                <a:gd name="T10" fmla="*/ 147 w 151"/>
                <a:gd name="T11" fmla="*/ 32 h 32"/>
                <a:gd name="T12" fmla="*/ 8 w 151"/>
                <a:gd name="T13" fmla="*/ 32 h 32"/>
                <a:gd name="T14" fmla="*/ 8 w 151"/>
                <a:gd name="T15" fmla="*/ 32 h 32"/>
                <a:gd name="T16" fmla="*/ 0 w 151"/>
                <a:gd name="T17" fmla="*/ 4 h 32"/>
                <a:gd name="T18" fmla="*/ 0 w 151"/>
                <a:gd name="T19" fmla="*/ 0 h 32"/>
                <a:gd name="T20" fmla="*/ 0 w 151"/>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32">
                  <a:moveTo>
                    <a:pt x="0" y="0"/>
                  </a:moveTo>
                  <a:lnTo>
                    <a:pt x="143" y="0"/>
                  </a:lnTo>
                  <a:lnTo>
                    <a:pt x="143" y="4"/>
                  </a:lnTo>
                  <a:lnTo>
                    <a:pt x="151" y="32"/>
                  </a:lnTo>
                  <a:lnTo>
                    <a:pt x="151" y="32"/>
                  </a:lnTo>
                  <a:lnTo>
                    <a:pt x="147" y="32"/>
                  </a:lnTo>
                  <a:lnTo>
                    <a:pt x="8" y="32"/>
                  </a:lnTo>
                  <a:lnTo>
                    <a:pt x="8" y="32"/>
                  </a:lnTo>
                  <a:lnTo>
                    <a:pt x="0" y="4"/>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5" name="Freeform 1386"/>
            <p:cNvSpPr>
              <a:spLocks/>
            </p:cNvSpPr>
            <p:nvPr/>
          </p:nvSpPr>
          <p:spPr bwMode="auto">
            <a:xfrm>
              <a:off x="-1303020" y="2760662"/>
              <a:ext cx="246063" cy="52388"/>
            </a:xfrm>
            <a:custGeom>
              <a:avLst/>
              <a:gdLst>
                <a:gd name="T0" fmla="*/ 4 w 155"/>
                <a:gd name="T1" fmla="*/ 0 h 33"/>
                <a:gd name="T2" fmla="*/ 155 w 155"/>
                <a:gd name="T3" fmla="*/ 0 h 33"/>
                <a:gd name="T4" fmla="*/ 155 w 155"/>
                <a:gd name="T5" fmla="*/ 0 h 33"/>
                <a:gd name="T6" fmla="*/ 155 w 155"/>
                <a:gd name="T7" fmla="*/ 21 h 33"/>
                <a:gd name="T8" fmla="*/ 155 w 155"/>
                <a:gd name="T9" fmla="*/ 29 h 33"/>
                <a:gd name="T10" fmla="*/ 155 w 155"/>
                <a:gd name="T11" fmla="*/ 33 h 33"/>
                <a:gd name="T12" fmla="*/ 12 w 155"/>
                <a:gd name="T13" fmla="*/ 33 h 33"/>
                <a:gd name="T14" fmla="*/ 8 w 155"/>
                <a:gd name="T15" fmla="*/ 33 h 33"/>
                <a:gd name="T16" fmla="*/ 0 w 155"/>
                <a:gd name="T17" fmla="*/ 4 h 33"/>
                <a:gd name="T18" fmla="*/ 0 w 155"/>
                <a:gd name="T19" fmla="*/ 0 h 33"/>
                <a:gd name="T20" fmla="*/ 4 w 155"/>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5" h="33">
                  <a:moveTo>
                    <a:pt x="4" y="0"/>
                  </a:moveTo>
                  <a:lnTo>
                    <a:pt x="155" y="0"/>
                  </a:lnTo>
                  <a:lnTo>
                    <a:pt x="155" y="0"/>
                  </a:lnTo>
                  <a:lnTo>
                    <a:pt x="155" y="21"/>
                  </a:lnTo>
                  <a:lnTo>
                    <a:pt x="155" y="29"/>
                  </a:lnTo>
                  <a:lnTo>
                    <a:pt x="155" y="33"/>
                  </a:lnTo>
                  <a:lnTo>
                    <a:pt x="12" y="33"/>
                  </a:lnTo>
                  <a:lnTo>
                    <a:pt x="8" y="33"/>
                  </a:lnTo>
                  <a:lnTo>
                    <a:pt x="0" y="4"/>
                  </a:lnTo>
                  <a:lnTo>
                    <a:pt x="0" y="0"/>
                  </a:lnTo>
                  <a:lnTo>
                    <a:pt x="4"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05" name="Rectangle 104"/>
          <p:cNvSpPr/>
          <p:nvPr/>
        </p:nvSpPr>
        <p:spPr>
          <a:xfrm>
            <a:off x="1677235" y="4780735"/>
            <a:ext cx="2955576" cy="1015343"/>
          </a:xfrm>
          <a:prstGeom prst="rect">
            <a:avLst/>
          </a:prstGeom>
        </p:spPr>
        <p:txBody>
          <a:bodyPr wrap="square" anchor="t" anchorCtr="0">
            <a:spAutoFit/>
          </a:bodyPr>
          <a:lstStyle/>
          <a:p>
            <a:pPr algn="ctr" defTabSz="914304">
              <a:lnSpc>
                <a:spcPct val="90000"/>
              </a:lnSpc>
            </a:pPr>
            <a:r>
              <a:rPr lang="en-US" sz="1333" dirty="0">
                <a:solidFill>
                  <a:prstClr val="white"/>
                </a:solidFill>
              </a:rPr>
              <a:t>for varying levels of gateway performance, with a broad range of support from Intel® Quark™, Intel® Atom™, Intel® Core™ and Intel® Xeon® processor D and E families.</a:t>
            </a:r>
          </a:p>
        </p:txBody>
      </p:sp>
      <p:sp>
        <p:nvSpPr>
          <p:cNvPr id="106" name="Rectangle 105"/>
          <p:cNvSpPr/>
          <p:nvPr/>
        </p:nvSpPr>
        <p:spPr>
          <a:xfrm>
            <a:off x="1749010" y="4061006"/>
            <a:ext cx="2812025" cy="661209"/>
          </a:xfrm>
          <a:prstGeom prst="rect">
            <a:avLst/>
          </a:prstGeom>
        </p:spPr>
        <p:txBody>
          <a:bodyPr wrap="square" anchor="ctr" anchorCtr="0">
            <a:noAutofit/>
          </a:bodyPr>
          <a:lstStyle/>
          <a:p>
            <a:pPr algn="ctr" defTabSz="914304"/>
            <a:r>
              <a:rPr lang="en-US" sz="2400" b="1" dirty="0"/>
              <a:t>Scalability</a:t>
            </a:r>
          </a:p>
        </p:txBody>
      </p:sp>
      <p:sp>
        <p:nvSpPr>
          <p:cNvPr id="107" name="Rectangle 106"/>
          <p:cNvSpPr/>
          <p:nvPr/>
        </p:nvSpPr>
        <p:spPr>
          <a:xfrm>
            <a:off x="4561037" y="4780735"/>
            <a:ext cx="2812025" cy="461537"/>
          </a:xfrm>
          <a:prstGeom prst="rect">
            <a:avLst/>
          </a:prstGeom>
        </p:spPr>
        <p:txBody>
          <a:bodyPr wrap="square" anchor="t" anchorCtr="0">
            <a:spAutoFit/>
          </a:bodyPr>
          <a:lstStyle/>
          <a:p>
            <a:pPr algn="ctr" defTabSz="914304">
              <a:lnSpc>
                <a:spcPct val="90000"/>
              </a:lnSpc>
            </a:pPr>
            <a:r>
              <a:rPr lang="en-US" sz="1333" dirty="0">
                <a:solidFill>
                  <a:prstClr val="white"/>
                </a:solidFill>
              </a:rPr>
              <a:t>for secure remote upgrades </a:t>
            </a:r>
            <a:br>
              <a:rPr lang="en-US" sz="1333" dirty="0">
                <a:solidFill>
                  <a:prstClr val="white"/>
                </a:solidFill>
              </a:rPr>
            </a:br>
            <a:r>
              <a:rPr lang="en-US" sz="1333" dirty="0">
                <a:solidFill>
                  <a:prstClr val="white"/>
                </a:solidFill>
              </a:rPr>
              <a:t>and services.</a:t>
            </a:r>
          </a:p>
        </p:txBody>
      </p:sp>
      <p:sp>
        <p:nvSpPr>
          <p:cNvPr id="108" name="Rectangle 107"/>
          <p:cNvSpPr/>
          <p:nvPr/>
        </p:nvSpPr>
        <p:spPr>
          <a:xfrm>
            <a:off x="4561037" y="4061006"/>
            <a:ext cx="2812025" cy="661209"/>
          </a:xfrm>
          <a:prstGeom prst="rect">
            <a:avLst/>
          </a:prstGeom>
        </p:spPr>
        <p:txBody>
          <a:bodyPr wrap="square" anchor="ctr" anchorCtr="0">
            <a:noAutofit/>
          </a:bodyPr>
          <a:lstStyle/>
          <a:p>
            <a:pPr algn="ctr" defTabSz="914304"/>
            <a:r>
              <a:rPr lang="en-US" sz="2400" b="1" dirty="0"/>
              <a:t>Manageability</a:t>
            </a:r>
          </a:p>
        </p:txBody>
      </p:sp>
      <p:sp>
        <p:nvSpPr>
          <p:cNvPr id="109" name="Rectangle 108"/>
          <p:cNvSpPr/>
          <p:nvPr/>
        </p:nvSpPr>
        <p:spPr>
          <a:xfrm>
            <a:off x="7373061" y="4780735"/>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with a platform that supports your choice of operating systems and ecosystem applications.</a:t>
            </a:r>
          </a:p>
        </p:txBody>
      </p:sp>
      <p:sp>
        <p:nvSpPr>
          <p:cNvPr id="110" name="Rectangle 109"/>
          <p:cNvSpPr/>
          <p:nvPr/>
        </p:nvSpPr>
        <p:spPr>
          <a:xfrm>
            <a:off x="7373062" y="4061006"/>
            <a:ext cx="3189431" cy="661209"/>
          </a:xfrm>
          <a:prstGeom prst="rect">
            <a:avLst/>
          </a:prstGeom>
        </p:spPr>
        <p:txBody>
          <a:bodyPr wrap="square" anchor="ctr" anchorCtr="0">
            <a:noAutofit/>
          </a:bodyPr>
          <a:lstStyle/>
          <a:p>
            <a:pPr algn="ctr" defTabSz="914304"/>
            <a:r>
              <a:rPr lang="en-US" sz="2200" b="1" dirty="0"/>
              <a:t>Faster, More Flexible Deployment</a:t>
            </a:r>
          </a:p>
        </p:txBody>
      </p:sp>
      <p:grpSp>
        <p:nvGrpSpPr>
          <p:cNvPr id="123" name="Group 122"/>
          <p:cNvGrpSpPr/>
          <p:nvPr/>
        </p:nvGrpSpPr>
        <p:grpSpPr>
          <a:xfrm>
            <a:off x="1749010" y="4061006"/>
            <a:ext cx="2812025" cy="661209"/>
            <a:chOff x="353962" y="1284735"/>
            <a:chExt cx="8436076" cy="495907"/>
          </a:xfrm>
        </p:grpSpPr>
        <p:cxnSp>
          <p:nvCxnSpPr>
            <p:cNvPr id="124" name="Straight Connector 123"/>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6" name="Group 125"/>
          <p:cNvGrpSpPr/>
          <p:nvPr/>
        </p:nvGrpSpPr>
        <p:grpSpPr>
          <a:xfrm>
            <a:off x="4561037" y="4061006"/>
            <a:ext cx="2812025" cy="661209"/>
            <a:chOff x="353962" y="1284735"/>
            <a:chExt cx="8436076" cy="495907"/>
          </a:xfrm>
        </p:grpSpPr>
        <p:cxnSp>
          <p:nvCxnSpPr>
            <p:cNvPr id="127" name="Straight Connector 126"/>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9" name="Group 128"/>
          <p:cNvGrpSpPr/>
          <p:nvPr/>
        </p:nvGrpSpPr>
        <p:grpSpPr>
          <a:xfrm>
            <a:off x="7373061" y="4061006"/>
            <a:ext cx="2812025" cy="661209"/>
            <a:chOff x="353962" y="1284735"/>
            <a:chExt cx="8436076" cy="495907"/>
          </a:xfrm>
        </p:grpSpPr>
        <p:cxnSp>
          <p:nvCxnSpPr>
            <p:cNvPr id="130" name="Straight Connector 129"/>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a:off x="8485311" y="3525115"/>
            <a:ext cx="413968" cy="456720"/>
            <a:chOff x="-3136582" y="2378074"/>
            <a:chExt cx="630237" cy="695326"/>
          </a:xfrm>
        </p:grpSpPr>
        <p:sp>
          <p:nvSpPr>
            <p:cNvPr id="133" name="Freeform 822"/>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15ADE4"/>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4" name="Freeform 823"/>
            <p:cNvSpPr>
              <a:spLocks/>
            </p:cNvSpPr>
            <p:nvPr/>
          </p:nvSpPr>
          <p:spPr bwMode="auto">
            <a:xfrm>
              <a:off x="-2909570" y="2378074"/>
              <a:ext cx="150813" cy="65088"/>
            </a:xfrm>
            <a:custGeom>
              <a:avLst/>
              <a:gdLst>
                <a:gd name="T0" fmla="*/ 9 w 95"/>
                <a:gd name="T1" fmla="*/ 0 h 41"/>
                <a:gd name="T2" fmla="*/ 86 w 95"/>
                <a:gd name="T3" fmla="*/ 0 h 41"/>
                <a:gd name="T4" fmla="*/ 90 w 95"/>
                <a:gd name="T5" fmla="*/ 4 h 41"/>
                <a:gd name="T6" fmla="*/ 95 w 95"/>
                <a:gd name="T7" fmla="*/ 8 h 41"/>
                <a:gd name="T8" fmla="*/ 95 w 95"/>
                <a:gd name="T9" fmla="*/ 37 h 41"/>
                <a:gd name="T10" fmla="*/ 90 w 95"/>
                <a:gd name="T11" fmla="*/ 41 h 41"/>
                <a:gd name="T12" fmla="*/ 70 w 95"/>
                <a:gd name="T13" fmla="*/ 37 h 41"/>
                <a:gd name="T14" fmla="*/ 45 w 95"/>
                <a:gd name="T15" fmla="*/ 32 h 41"/>
                <a:gd name="T16" fmla="*/ 25 w 95"/>
                <a:gd name="T17" fmla="*/ 37 h 41"/>
                <a:gd name="T18" fmla="*/ 0 w 95"/>
                <a:gd name="T19" fmla="*/ 41 h 41"/>
                <a:gd name="T20" fmla="*/ 0 w 95"/>
                <a:gd name="T21" fmla="*/ 37 h 41"/>
                <a:gd name="T22" fmla="*/ 0 w 95"/>
                <a:gd name="T23" fmla="*/ 8 h 41"/>
                <a:gd name="T24" fmla="*/ 0 w 95"/>
                <a:gd name="T25" fmla="*/ 4 h 41"/>
                <a:gd name="T26" fmla="*/ 9 w 95"/>
                <a:gd name="T2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41">
                  <a:moveTo>
                    <a:pt x="9" y="0"/>
                  </a:moveTo>
                  <a:lnTo>
                    <a:pt x="86" y="0"/>
                  </a:lnTo>
                  <a:lnTo>
                    <a:pt x="90" y="4"/>
                  </a:lnTo>
                  <a:lnTo>
                    <a:pt x="95" y="8"/>
                  </a:lnTo>
                  <a:lnTo>
                    <a:pt x="95" y="37"/>
                  </a:lnTo>
                  <a:lnTo>
                    <a:pt x="90" y="41"/>
                  </a:lnTo>
                  <a:lnTo>
                    <a:pt x="70" y="37"/>
                  </a:lnTo>
                  <a:lnTo>
                    <a:pt x="45" y="32"/>
                  </a:lnTo>
                  <a:lnTo>
                    <a:pt x="25" y="37"/>
                  </a:lnTo>
                  <a:lnTo>
                    <a:pt x="0" y="41"/>
                  </a:lnTo>
                  <a:lnTo>
                    <a:pt x="0" y="37"/>
                  </a:lnTo>
                  <a:lnTo>
                    <a:pt x="0" y="8"/>
                  </a:lnTo>
                  <a:lnTo>
                    <a:pt x="0" y="4"/>
                  </a:lnTo>
                  <a:lnTo>
                    <a:pt x="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5" name="Freeform 824"/>
            <p:cNvSpPr>
              <a:spLocks/>
            </p:cNvSpPr>
            <p:nvPr/>
          </p:nvSpPr>
          <p:spPr bwMode="auto">
            <a:xfrm>
              <a:off x="-2649220" y="2449512"/>
              <a:ext cx="142875" cy="142875"/>
            </a:xfrm>
            <a:custGeom>
              <a:avLst/>
              <a:gdLst>
                <a:gd name="T0" fmla="*/ 25 w 90"/>
                <a:gd name="T1" fmla="*/ 0 h 90"/>
                <a:gd name="T2" fmla="*/ 33 w 90"/>
                <a:gd name="T3" fmla="*/ 4 h 90"/>
                <a:gd name="T4" fmla="*/ 86 w 90"/>
                <a:gd name="T5" fmla="*/ 61 h 90"/>
                <a:gd name="T6" fmla="*/ 90 w 90"/>
                <a:gd name="T7" fmla="*/ 65 h 90"/>
                <a:gd name="T8" fmla="*/ 86 w 90"/>
                <a:gd name="T9" fmla="*/ 69 h 90"/>
                <a:gd name="T10" fmla="*/ 66 w 90"/>
                <a:gd name="T11" fmla="*/ 90 h 90"/>
                <a:gd name="T12" fmla="*/ 66 w 90"/>
                <a:gd name="T13" fmla="*/ 90 h 90"/>
                <a:gd name="T14" fmla="*/ 66 w 90"/>
                <a:gd name="T15" fmla="*/ 90 h 90"/>
                <a:gd name="T16" fmla="*/ 45 w 90"/>
                <a:gd name="T17" fmla="*/ 65 h 90"/>
                <a:gd name="T18" fmla="*/ 25 w 90"/>
                <a:gd name="T19" fmla="*/ 45 h 90"/>
                <a:gd name="T20" fmla="*/ 0 w 90"/>
                <a:gd name="T21" fmla="*/ 24 h 90"/>
                <a:gd name="T22" fmla="*/ 0 w 90"/>
                <a:gd name="T23" fmla="*/ 24 h 90"/>
                <a:gd name="T24" fmla="*/ 21 w 90"/>
                <a:gd name="T25" fmla="*/ 4 h 90"/>
                <a:gd name="T26" fmla="*/ 25 w 90"/>
                <a:gd name="T27"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0">
                  <a:moveTo>
                    <a:pt x="25" y="0"/>
                  </a:moveTo>
                  <a:lnTo>
                    <a:pt x="33" y="4"/>
                  </a:lnTo>
                  <a:lnTo>
                    <a:pt x="86" y="61"/>
                  </a:lnTo>
                  <a:lnTo>
                    <a:pt x="90" y="65"/>
                  </a:lnTo>
                  <a:lnTo>
                    <a:pt x="86" y="69"/>
                  </a:lnTo>
                  <a:lnTo>
                    <a:pt x="66" y="90"/>
                  </a:lnTo>
                  <a:lnTo>
                    <a:pt x="66" y="90"/>
                  </a:lnTo>
                  <a:lnTo>
                    <a:pt x="66" y="90"/>
                  </a:lnTo>
                  <a:lnTo>
                    <a:pt x="45" y="65"/>
                  </a:lnTo>
                  <a:lnTo>
                    <a:pt x="25" y="45"/>
                  </a:lnTo>
                  <a:lnTo>
                    <a:pt x="0" y="24"/>
                  </a:lnTo>
                  <a:lnTo>
                    <a:pt x="0" y="24"/>
                  </a:lnTo>
                  <a:lnTo>
                    <a:pt x="21" y="4"/>
                  </a:lnTo>
                  <a:lnTo>
                    <a:pt x="25"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6" name="Freeform 825"/>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7" name="Freeform 826"/>
            <p:cNvSpPr>
              <a:spLocks/>
            </p:cNvSpPr>
            <p:nvPr/>
          </p:nvSpPr>
          <p:spPr bwMode="auto">
            <a:xfrm>
              <a:off x="-3052445" y="2559049"/>
              <a:ext cx="325438" cy="214313"/>
            </a:xfrm>
            <a:custGeom>
              <a:avLst/>
              <a:gdLst>
                <a:gd name="T0" fmla="*/ 135 w 205"/>
                <a:gd name="T1" fmla="*/ 0 h 135"/>
                <a:gd name="T2" fmla="*/ 172 w 205"/>
                <a:gd name="T3" fmla="*/ 4 h 135"/>
                <a:gd name="T4" fmla="*/ 205 w 205"/>
                <a:gd name="T5" fmla="*/ 17 h 135"/>
                <a:gd name="T6" fmla="*/ 205 w 205"/>
                <a:gd name="T7" fmla="*/ 17 h 135"/>
                <a:gd name="T8" fmla="*/ 205 w 205"/>
                <a:gd name="T9" fmla="*/ 21 h 135"/>
                <a:gd name="T10" fmla="*/ 180 w 205"/>
                <a:gd name="T11" fmla="*/ 41 h 135"/>
                <a:gd name="T12" fmla="*/ 180 w 205"/>
                <a:gd name="T13" fmla="*/ 41 h 135"/>
                <a:gd name="T14" fmla="*/ 160 w 205"/>
                <a:gd name="T15" fmla="*/ 33 h 135"/>
                <a:gd name="T16" fmla="*/ 135 w 205"/>
                <a:gd name="T17" fmla="*/ 33 h 135"/>
                <a:gd name="T18" fmla="*/ 94 w 205"/>
                <a:gd name="T19" fmla="*/ 41 h 135"/>
                <a:gd name="T20" fmla="*/ 62 w 205"/>
                <a:gd name="T21" fmla="*/ 62 h 135"/>
                <a:gd name="T22" fmla="*/ 41 w 205"/>
                <a:gd name="T23" fmla="*/ 94 h 135"/>
                <a:gd name="T24" fmla="*/ 29 w 205"/>
                <a:gd name="T25" fmla="*/ 135 h 135"/>
                <a:gd name="T26" fmla="*/ 29 w 205"/>
                <a:gd name="T27" fmla="*/ 135 h 135"/>
                <a:gd name="T28" fmla="*/ 0 w 205"/>
                <a:gd name="T29" fmla="*/ 135 h 135"/>
                <a:gd name="T30" fmla="*/ 0 w 205"/>
                <a:gd name="T31" fmla="*/ 135 h 135"/>
                <a:gd name="T32" fmla="*/ 8 w 205"/>
                <a:gd name="T33" fmla="*/ 82 h 135"/>
                <a:gd name="T34" fmla="*/ 37 w 205"/>
                <a:gd name="T35" fmla="*/ 37 h 135"/>
                <a:gd name="T36" fmla="*/ 82 w 205"/>
                <a:gd name="T37" fmla="*/ 9 h 135"/>
                <a:gd name="T38" fmla="*/ 135 w 205"/>
                <a:gd name="T3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5">
                  <a:moveTo>
                    <a:pt x="135" y="0"/>
                  </a:moveTo>
                  <a:lnTo>
                    <a:pt x="172" y="4"/>
                  </a:lnTo>
                  <a:lnTo>
                    <a:pt x="205" y="17"/>
                  </a:lnTo>
                  <a:lnTo>
                    <a:pt x="205" y="17"/>
                  </a:lnTo>
                  <a:lnTo>
                    <a:pt x="205" y="21"/>
                  </a:lnTo>
                  <a:lnTo>
                    <a:pt x="180" y="41"/>
                  </a:lnTo>
                  <a:lnTo>
                    <a:pt x="180" y="41"/>
                  </a:lnTo>
                  <a:lnTo>
                    <a:pt x="160" y="33"/>
                  </a:lnTo>
                  <a:lnTo>
                    <a:pt x="135" y="33"/>
                  </a:lnTo>
                  <a:lnTo>
                    <a:pt x="94" y="41"/>
                  </a:lnTo>
                  <a:lnTo>
                    <a:pt x="62" y="62"/>
                  </a:lnTo>
                  <a:lnTo>
                    <a:pt x="41" y="94"/>
                  </a:lnTo>
                  <a:lnTo>
                    <a:pt x="29" y="135"/>
                  </a:lnTo>
                  <a:lnTo>
                    <a:pt x="29" y="135"/>
                  </a:lnTo>
                  <a:lnTo>
                    <a:pt x="0" y="135"/>
                  </a:lnTo>
                  <a:lnTo>
                    <a:pt x="0" y="135"/>
                  </a:lnTo>
                  <a:lnTo>
                    <a:pt x="8" y="82"/>
                  </a:lnTo>
                  <a:lnTo>
                    <a:pt x="37" y="37"/>
                  </a:lnTo>
                  <a:lnTo>
                    <a:pt x="82" y="9"/>
                  </a:lnTo>
                  <a:lnTo>
                    <a:pt x="135"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8" name="Freeform 827"/>
            <p:cNvSpPr>
              <a:spLocks noEditPoints="1"/>
            </p:cNvSpPr>
            <p:nvPr/>
          </p:nvSpPr>
          <p:spPr bwMode="auto">
            <a:xfrm>
              <a:off x="-2895282" y="2611437"/>
              <a:ext cx="227013" cy="227013"/>
            </a:xfrm>
            <a:custGeom>
              <a:avLst/>
              <a:gdLst>
                <a:gd name="T0" fmla="*/ 36 w 143"/>
                <a:gd name="T1" fmla="*/ 90 h 143"/>
                <a:gd name="T2" fmla="*/ 28 w 143"/>
                <a:gd name="T3" fmla="*/ 90 h 143"/>
                <a:gd name="T4" fmla="*/ 24 w 143"/>
                <a:gd name="T5" fmla="*/ 98 h 143"/>
                <a:gd name="T6" fmla="*/ 24 w 143"/>
                <a:gd name="T7" fmla="*/ 102 h 143"/>
                <a:gd name="T8" fmla="*/ 24 w 143"/>
                <a:gd name="T9" fmla="*/ 111 h 143"/>
                <a:gd name="T10" fmla="*/ 28 w 143"/>
                <a:gd name="T11" fmla="*/ 115 h 143"/>
                <a:gd name="T12" fmla="*/ 36 w 143"/>
                <a:gd name="T13" fmla="*/ 115 h 143"/>
                <a:gd name="T14" fmla="*/ 45 w 143"/>
                <a:gd name="T15" fmla="*/ 115 h 143"/>
                <a:gd name="T16" fmla="*/ 49 w 143"/>
                <a:gd name="T17" fmla="*/ 111 h 143"/>
                <a:gd name="T18" fmla="*/ 49 w 143"/>
                <a:gd name="T19" fmla="*/ 102 h 143"/>
                <a:gd name="T20" fmla="*/ 49 w 143"/>
                <a:gd name="T21" fmla="*/ 98 h 143"/>
                <a:gd name="T22" fmla="*/ 45 w 143"/>
                <a:gd name="T23" fmla="*/ 90 h 143"/>
                <a:gd name="T24" fmla="*/ 36 w 143"/>
                <a:gd name="T25" fmla="*/ 90 h 143"/>
                <a:gd name="T26" fmla="*/ 126 w 143"/>
                <a:gd name="T27" fmla="*/ 0 h 143"/>
                <a:gd name="T28" fmla="*/ 126 w 143"/>
                <a:gd name="T29" fmla="*/ 0 h 143"/>
                <a:gd name="T30" fmla="*/ 143 w 143"/>
                <a:gd name="T31" fmla="*/ 16 h 143"/>
                <a:gd name="T32" fmla="*/ 143 w 143"/>
                <a:gd name="T33" fmla="*/ 21 h 143"/>
                <a:gd name="T34" fmla="*/ 73 w 143"/>
                <a:gd name="T35" fmla="*/ 86 h 143"/>
                <a:gd name="T36" fmla="*/ 73 w 143"/>
                <a:gd name="T37" fmla="*/ 90 h 143"/>
                <a:gd name="T38" fmla="*/ 77 w 143"/>
                <a:gd name="T39" fmla="*/ 98 h 143"/>
                <a:gd name="T40" fmla="*/ 77 w 143"/>
                <a:gd name="T41" fmla="*/ 107 h 143"/>
                <a:gd name="T42" fmla="*/ 73 w 143"/>
                <a:gd name="T43" fmla="*/ 119 h 143"/>
                <a:gd name="T44" fmla="*/ 65 w 143"/>
                <a:gd name="T45" fmla="*/ 131 h 143"/>
                <a:gd name="T46" fmla="*/ 53 w 143"/>
                <a:gd name="T47" fmla="*/ 139 h 143"/>
                <a:gd name="T48" fmla="*/ 40 w 143"/>
                <a:gd name="T49" fmla="*/ 143 h 143"/>
                <a:gd name="T50" fmla="*/ 24 w 143"/>
                <a:gd name="T51" fmla="*/ 139 h 143"/>
                <a:gd name="T52" fmla="*/ 16 w 143"/>
                <a:gd name="T53" fmla="*/ 135 h 143"/>
                <a:gd name="T54" fmla="*/ 4 w 143"/>
                <a:gd name="T55" fmla="*/ 127 h 143"/>
                <a:gd name="T56" fmla="*/ 0 w 143"/>
                <a:gd name="T57" fmla="*/ 115 h 143"/>
                <a:gd name="T58" fmla="*/ 0 w 143"/>
                <a:gd name="T59" fmla="*/ 98 h 143"/>
                <a:gd name="T60" fmla="*/ 0 w 143"/>
                <a:gd name="T61" fmla="*/ 86 h 143"/>
                <a:gd name="T62" fmla="*/ 8 w 143"/>
                <a:gd name="T63" fmla="*/ 74 h 143"/>
                <a:gd name="T64" fmla="*/ 20 w 143"/>
                <a:gd name="T65" fmla="*/ 66 h 143"/>
                <a:gd name="T66" fmla="*/ 32 w 143"/>
                <a:gd name="T67" fmla="*/ 66 h 143"/>
                <a:gd name="T68" fmla="*/ 45 w 143"/>
                <a:gd name="T69" fmla="*/ 66 h 143"/>
                <a:gd name="T70" fmla="*/ 53 w 143"/>
                <a:gd name="T71" fmla="*/ 70 h 143"/>
                <a:gd name="T72" fmla="*/ 57 w 143"/>
                <a:gd name="T73" fmla="*/ 66 h 143"/>
                <a:gd name="T74" fmla="*/ 126 w 143"/>
                <a:gd name="T7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143">
                  <a:moveTo>
                    <a:pt x="36" y="90"/>
                  </a:moveTo>
                  <a:lnTo>
                    <a:pt x="28" y="90"/>
                  </a:lnTo>
                  <a:lnTo>
                    <a:pt x="24" y="98"/>
                  </a:lnTo>
                  <a:lnTo>
                    <a:pt x="24" y="102"/>
                  </a:lnTo>
                  <a:lnTo>
                    <a:pt x="24" y="111"/>
                  </a:lnTo>
                  <a:lnTo>
                    <a:pt x="28" y="115"/>
                  </a:lnTo>
                  <a:lnTo>
                    <a:pt x="36" y="115"/>
                  </a:lnTo>
                  <a:lnTo>
                    <a:pt x="45" y="115"/>
                  </a:lnTo>
                  <a:lnTo>
                    <a:pt x="49" y="111"/>
                  </a:lnTo>
                  <a:lnTo>
                    <a:pt x="49" y="102"/>
                  </a:lnTo>
                  <a:lnTo>
                    <a:pt x="49" y="98"/>
                  </a:lnTo>
                  <a:lnTo>
                    <a:pt x="45" y="90"/>
                  </a:lnTo>
                  <a:lnTo>
                    <a:pt x="36" y="90"/>
                  </a:lnTo>
                  <a:close/>
                  <a:moveTo>
                    <a:pt x="126" y="0"/>
                  </a:moveTo>
                  <a:lnTo>
                    <a:pt x="126" y="0"/>
                  </a:lnTo>
                  <a:lnTo>
                    <a:pt x="143" y="16"/>
                  </a:lnTo>
                  <a:lnTo>
                    <a:pt x="143" y="21"/>
                  </a:lnTo>
                  <a:lnTo>
                    <a:pt x="73" y="86"/>
                  </a:lnTo>
                  <a:lnTo>
                    <a:pt x="73" y="90"/>
                  </a:lnTo>
                  <a:lnTo>
                    <a:pt x="77" y="98"/>
                  </a:lnTo>
                  <a:lnTo>
                    <a:pt x="77" y="107"/>
                  </a:lnTo>
                  <a:lnTo>
                    <a:pt x="73" y="119"/>
                  </a:lnTo>
                  <a:lnTo>
                    <a:pt x="65" y="131"/>
                  </a:lnTo>
                  <a:lnTo>
                    <a:pt x="53" y="139"/>
                  </a:lnTo>
                  <a:lnTo>
                    <a:pt x="40" y="143"/>
                  </a:lnTo>
                  <a:lnTo>
                    <a:pt x="24" y="139"/>
                  </a:lnTo>
                  <a:lnTo>
                    <a:pt x="16" y="135"/>
                  </a:lnTo>
                  <a:lnTo>
                    <a:pt x="4" y="127"/>
                  </a:lnTo>
                  <a:lnTo>
                    <a:pt x="0" y="115"/>
                  </a:lnTo>
                  <a:lnTo>
                    <a:pt x="0" y="98"/>
                  </a:lnTo>
                  <a:lnTo>
                    <a:pt x="0" y="86"/>
                  </a:lnTo>
                  <a:lnTo>
                    <a:pt x="8" y="74"/>
                  </a:lnTo>
                  <a:lnTo>
                    <a:pt x="20" y="66"/>
                  </a:lnTo>
                  <a:lnTo>
                    <a:pt x="32" y="66"/>
                  </a:lnTo>
                  <a:lnTo>
                    <a:pt x="45" y="66"/>
                  </a:lnTo>
                  <a:lnTo>
                    <a:pt x="53" y="70"/>
                  </a:lnTo>
                  <a:lnTo>
                    <a:pt x="57" y="66"/>
                  </a:lnTo>
                  <a:lnTo>
                    <a:pt x="126"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6" name="Group 145"/>
          <p:cNvGrpSpPr/>
          <p:nvPr/>
        </p:nvGrpSpPr>
        <p:grpSpPr>
          <a:xfrm>
            <a:off x="5631113" y="3585593"/>
            <a:ext cx="473404" cy="396243"/>
            <a:chOff x="-1268095" y="3583852"/>
            <a:chExt cx="720726" cy="603250"/>
          </a:xfrm>
        </p:grpSpPr>
        <p:sp>
          <p:nvSpPr>
            <p:cNvPr id="147" name="Freeform 805"/>
            <p:cNvSpPr>
              <a:spLocks noEditPoints="1"/>
            </p:cNvSpPr>
            <p:nvPr/>
          </p:nvSpPr>
          <p:spPr bwMode="auto">
            <a:xfrm>
              <a:off x="-904557" y="3583852"/>
              <a:ext cx="357188" cy="357188"/>
            </a:xfrm>
            <a:custGeom>
              <a:avLst/>
              <a:gdLst>
                <a:gd name="T0" fmla="*/ 94 w 225"/>
                <a:gd name="T1" fmla="*/ 82 h 225"/>
                <a:gd name="T2" fmla="*/ 82 w 225"/>
                <a:gd name="T3" fmla="*/ 98 h 225"/>
                <a:gd name="T4" fmla="*/ 78 w 225"/>
                <a:gd name="T5" fmla="*/ 118 h 225"/>
                <a:gd name="T6" fmla="*/ 90 w 225"/>
                <a:gd name="T7" fmla="*/ 139 h 225"/>
                <a:gd name="T8" fmla="*/ 111 w 225"/>
                <a:gd name="T9" fmla="*/ 147 h 225"/>
                <a:gd name="T10" fmla="*/ 135 w 225"/>
                <a:gd name="T11" fmla="*/ 139 h 225"/>
                <a:gd name="T12" fmla="*/ 147 w 225"/>
                <a:gd name="T13" fmla="*/ 118 h 225"/>
                <a:gd name="T14" fmla="*/ 143 w 225"/>
                <a:gd name="T15" fmla="*/ 98 h 225"/>
                <a:gd name="T16" fmla="*/ 127 w 225"/>
                <a:gd name="T17" fmla="*/ 82 h 225"/>
                <a:gd name="T18" fmla="*/ 107 w 225"/>
                <a:gd name="T19" fmla="*/ 77 h 225"/>
                <a:gd name="T20" fmla="*/ 119 w 225"/>
                <a:gd name="T21" fmla="*/ 0 h 225"/>
                <a:gd name="T22" fmla="*/ 135 w 225"/>
                <a:gd name="T23" fmla="*/ 24 h 225"/>
                <a:gd name="T24" fmla="*/ 152 w 225"/>
                <a:gd name="T25" fmla="*/ 32 h 225"/>
                <a:gd name="T26" fmla="*/ 184 w 225"/>
                <a:gd name="T27" fmla="*/ 24 h 225"/>
                <a:gd name="T28" fmla="*/ 197 w 225"/>
                <a:gd name="T29" fmla="*/ 36 h 225"/>
                <a:gd name="T30" fmla="*/ 192 w 225"/>
                <a:gd name="T31" fmla="*/ 65 h 225"/>
                <a:gd name="T32" fmla="*/ 197 w 225"/>
                <a:gd name="T33" fmla="*/ 86 h 225"/>
                <a:gd name="T34" fmla="*/ 221 w 225"/>
                <a:gd name="T35" fmla="*/ 102 h 225"/>
                <a:gd name="T36" fmla="*/ 225 w 225"/>
                <a:gd name="T37" fmla="*/ 118 h 225"/>
                <a:gd name="T38" fmla="*/ 201 w 225"/>
                <a:gd name="T39" fmla="*/ 135 h 225"/>
                <a:gd name="T40" fmla="*/ 192 w 225"/>
                <a:gd name="T41" fmla="*/ 155 h 225"/>
                <a:gd name="T42" fmla="*/ 197 w 225"/>
                <a:gd name="T43" fmla="*/ 184 h 225"/>
                <a:gd name="T44" fmla="*/ 184 w 225"/>
                <a:gd name="T45" fmla="*/ 196 h 225"/>
                <a:gd name="T46" fmla="*/ 160 w 225"/>
                <a:gd name="T47" fmla="*/ 192 h 225"/>
                <a:gd name="T48" fmla="*/ 139 w 225"/>
                <a:gd name="T49" fmla="*/ 200 h 225"/>
                <a:gd name="T50" fmla="*/ 123 w 225"/>
                <a:gd name="T51" fmla="*/ 221 h 225"/>
                <a:gd name="T52" fmla="*/ 102 w 225"/>
                <a:gd name="T53" fmla="*/ 225 h 225"/>
                <a:gd name="T54" fmla="*/ 90 w 225"/>
                <a:gd name="T55" fmla="*/ 200 h 225"/>
                <a:gd name="T56" fmla="*/ 70 w 225"/>
                <a:gd name="T57" fmla="*/ 192 h 225"/>
                <a:gd name="T58" fmla="*/ 41 w 225"/>
                <a:gd name="T59" fmla="*/ 196 h 225"/>
                <a:gd name="T60" fmla="*/ 25 w 225"/>
                <a:gd name="T61" fmla="*/ 184 h 225"/>
                <a:gd name="T62" fmla="*/ 33 w 225"/>
                <a:gd name="T63" fmla="*/ 159 h 225"/>
                <a:gd name="T64" fmla="*/ 25 w 225"/>
                <a:gd name="T65" fmla="*/ 139 h 225"/>
                <a:gd name="T66" fmla="*/ 0 w 225"/>
                <a:gd name="T67" fmla="*/ 122 h 225"/>
                <a:gd name="T68" fmla="*/ 0 w 225"/>
                <a:gd name="T69" fmla="*/ 102 h 225"/>
                <a:gd name="T70" fmla="*/ 25 w 225"/>
                <a:gd name="T71" fmla="*/ 90 h 225"/>
                <a:gd name="T72" fmla="*/ 33 w 225"/>
                <a:gd name="T73" fmla="*/ 69 h 225"/>
                <a:gd name="T74" fmla="*/ 25 w 225"/>
                <a:gd name="T75" fmla="*/ 41 h 225"/>
                <a:gd name="T76" fmla="*/ 37 w 225"/>
                <a:gd name="T77" fmla="*/ 24 h 225"/>
                <a:gd name="T78" fmla="*/ 66 w 225"/>
                <a:gd name="T79" fmla="*/ 32 h 225"/>
                <a:gd name="T80" fmla="*/ 86 w 225"/>
                <a:gd name="T81" fmla="*/ 24 h 225"/>
                <a:gd name="T82" fmla="*/ 102 w 225"/>
                <a:gd name="T83"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5" h="225">
                  <a:moveTo>
                    <a:pt x="107" y="77"/>
                  </a:moveTo>
                  <a:lnTo>
                    <a:pt x="94" y="82"/>
                  </a:lnTo>
                  <a:lnTo>
                    <a:pt x="86" y="86"/>
                  </a:lnTo>
                  <a:lnTo>
                    <a:pt x="82" y="98"/>
                  </a:lnTo>
                  <a:lnTo>
                    <a:pt x="78" y="106"/>
                  </a:lnTo>
                  <a:lnTo>
                    <a:pt x="78" y="118"/>
                  </a:lnTo>
                  <a:lnTo>
                    <a:pt x="82" y="131"/>
                  </a:lnTo>
                  <a:lnTo>
                    <a:pt x="90" y="139"/>
                  </a:lnTo>
                  <a:lnTo>
                    <a:pt x="102" y="147"/>
                  </a:lnTo>
                  <a:lnTo>
                    <a:pt x="111" y="147"/>
                  </a:lnTo>
                  <a:lnTo>
                    <a:pt x="123" y="147"/>
                  </a:lnTo>
                  <a:lnTo>
                    <a:pt x="135" y="139"/>
                  </a:lnTo>
                  <a:lnTo>
                    <a:pt x="143" y="131"/>
                  </a:lnTo>
                  <a:lnTo>
                    <a:pt x="147" y="118"/>
                  </a:lnTo>
                  <a:lnTo>
                    <a:pt x="147" y="106"/>
                  </a:lnTo>
                  <a:lnTo>
                    <a:pt x="143" y="98"/>
                  </a:lnTo>
                  <a:lnTo>
                    <a:pt x="135" y="86"/>
                  </a:lnTo>
                  <a:lnTo>
                    <a:pt x="127" y="82"/>
                  </a:lnTo>
                  <a:lnTo>
                    <a:pt x="119" y="77"/>
                  </a:lnTo>
                  <a:lnTo>
                    <a:pt x="107" y="77"/>
                  </a:lnTo>
                  <a:close/>
                  <a:moveTo>
                    <a:pt x="102" y="0"/>
                  </a:moveTo>
                  <a:lnTo>
                    <a:pt x="119" y="0"/>
                  </a:lnTo>
                  <a:lnTo>
                    <a:pt x="123" y="0"/>
                  </a:lnTo>
                  <a:lnTo>
                    <a:pt x="135" y="24"/>
                  </a:lnTo>
                  <a:lnTo>
                    <a:pt x="139" y="24"/>
                  </a:lnTo>
                  <a:lnTo>
                    <a:pt x="152" y="32"/>
                  </a:lnTo>
                  <a:lnTo>
                    <a:pt x="160" y="32"/>
                  </a:lnTo>
                  <a:lnTo>
                    <a:pt x="184" y="24"/>
                  </a:lnTo>
                  <a:lnTo>
                    <a:pt x="184" y="24"/>
                  </a:lnTo>
                  <a:lnTo>
                    <a:pt x="197" y="36"/>
                  </a:lnTo>
                  <a:lnTo>
                    <a:pt x="197" y="41"/>
                  </a:lnTo>
                  <a:lnTo>
                    <a:pt x="192" y="65"/>
                  </a:lnTo>
                  <a:lnTo>
                    <a:pt x="192" y="69"/>
                  </a:lnTo>
                  <a:lnTo>
                    <a:pt x="197" y="86"/>
                  </a:lnTo>
                  <a:lnTo>
                    <a:pt x="201" y="90"/>
                  </a:lnTo>
                  <a:lnTo>
                    <a:pt x="221" y="102"/>
                  </a:lnTo>
                  <a:lnTo>
                    <a:pt x="225" y="102"/>
                  </a:lnTo>
                  <a:lnTo>
                    <a:pt x="225" y="118"/>
                  </a:lnTo>
                  <a:lnTo>
                    <a:pt x="221" y="122"/>
                  </a:lnTo>
                  <a:lnTo>
                    <a:pt x="201" y="135"/>
                  </a:lnTo>
                  <a:lnTo>
                    <a:pt x="201" y="139"/>
                  </a:lnTo>
                  <a:lnTo>
                    <a:pt x="192" y="155"/>
                  </a:lnTo>
                  <a:lnTo>
                    <a:pt x="192" y="159"/>
                  </a:lnTo>
                  <a:lnTo>
                    <a:pt x="197" y="184"/>
                  </a:lnTo>
                  <a:lnTo>
                    <a:pt x="197" y="184"/>
                  </a:lnTo>
                  <a:lnTo>
                    <a:pt x="184" y="196"/>
                  </a:lnTo>
                  <a:lnTo>
                    <a:pt x="184" y="196"/>
                  </a:lnTo>
                  <a:lnTo>
                    <a:pt x="160" y="192"/>
                  </a:lnTo>
                  <a:lnTo>
                    <a:pt x="156" y="192"/>
                  </a:lnTo>
                  <a:lnTo>
                    <a:pt x="139" y="200"/>
                  </a:lnTo>
                  <a:lnTo>
                    <a:pt x="135" y="200"/>
                  </a:lnTo>
                  <a:lnTo>
                    <a:pt x="123" y="221"/>
                  </a:lnTo>
                  <a:lnTo>
                    <a:pt x="123" y="225"/>
                  </a:lnTo>
                  <a:lnTo>
                    <a:pt x="102" y="225"/>
                  </a:lnTo>
                  <a:lnTo>
                    <a:pt x="102" y="221"/>
                  </a:lnTo>
                  <a:lnTo>
                    <a:pt x="90" y="200"/>
                  </a:lnTo>
                  <a:lnTo>
                    <a:pt x="86" y="200"/>
                  </a:lnTo>
                  <a:lnTo>
                    <a:pt x="70" y="192"/>
                  </a:lnTo>
                  <a:lnTo>
                    <a:pt x="66" y="192"/>
                  </a:lnTo>
                  <a:lnTo>
                    <a:pt x="41" y="196"/>
                  </a:lnTo>
                  <a:lnTo>
                    <a:pt x="37" y="196"/>
                  </a:lnTo>
                  <a:lnTo>
                    <a:pt x="25" y="184"/>
                  </a:lnTo>
                  <a:lnTo>
                    <a:pt x="25" y="184"/>
                  </a:lnTo>
                  <a:lnTo>
                    <a:pt x="33" y="159"/>
                  </a:lnTo>
                  <a:lnTo>
                    <a:pt x="33" y="155"/>
                  </a:lnTo>
                  <a:lnTo>
                    <a:pt x="25" y="139"/>
                  </a:lnTo>
                  <a:lnTo>
                    <a:pt x="21" y="135"/>
                  </a:lnTo>
                  <a:lnTo>
                    <a:pt x="0" y="122"/>
                  </a:lnTo>
                  <a:lnTo>
                    <a:pt x="0" y="118"/>
                  </a:lnTo>
                  <a:lnTo>
                    <a:pt x="0" y="102"/>
                  </a:lnTo>
                  <a:lnTo>
                    <a:pt x="0" y="102"/>
                  </a:lnTo>
                  <a:lnTo>
                    <a:pt x="25" y="90"/>
                  </a:lnTo>
                  <a:lnTo>
                    <a:pt x="25" y="86"/>
                  </a:lnTo>
                  <a:lnTo>
                    <a:pt x="33" y="69"/>
                  </a:lnTo>
                  <a:lnTo>
                    <a:pt x="33" y="65"/>
                  </a:lnTo>
                  <a:lnTo>
                    <a:pt x="25" y="41"/>
                  </a:lnTo>
                  <a:lnTo>
                    <a:pt x="25" y="36"/>
                  </a:lnTo>
                  <a:lnTo>
                    <a:pt x="37" y="24"/>
                  </a:lnTo>
                  <a:lnTo>
                    <a:pt x="41" y="24"/>
                  </a:lnTo>
                  <a:lnTo>
                    <a:pt x="66" y="32"/>
                  </a:lnTo>
                  <a:lnTo>
                    <a:pt x="70" y="32"/>
                  </a:lnTo>
                  <a:lnTo>
                    <a:pt x="86" y="24"/>
                  </a:lnTo>
                  <a:lnTo>
                    <a:pt x="86" y="24"/>
                  </a:lnTo>
                  <a:lnTo>
                    <a:pt x="102" y="0"/>
                  </a:lnTo>
                  <a:lnTo>
                    <a:pt x="10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8" name="Freeform 806"/>
            <p:cNvSpPr>
              <a:spLocks noEditPoints="1"/>
            </p:cNvSpPr>
            <p:nvPr/>
          </p:nvSpPr>
          <p:spPr bwMode="auto">
            <a:xfrm>
              <a:off x="-1268095" y="3758477"/>
              <a:ext cx="422275" cy="42862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9" name="Group 148"/>
          <p:cNvGrpSpPr/>
          <p:nvPr/>
        </p:nvGrpSpPr>
        <p:grpSpPr>
          <a:xfrm>
            <a:off x="2888641" y="3593936"/>
            <a:ext cx="375385" cy="387899"/>
            <a:chOff x="-1286351" y="2848312"/>
            <a:chExt cx="571500" cy="590550"/>
          </a:xfrm>
        </p:grpSpPr>
        <p:sp>
          <p:nvSpPr>
            <p:cNvPr id="150" name="Freeform 1484"/>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1" name="Freeform 1485"/>
            <p:cNvSpPr>
              <a:spLocks/>
            </p:cNvSpPr>
            <p:nvPr/>
          </p:nvSpPr>
          <p:spPr bwMode="auto">
            <a:xfrm>
              <a:off x="-870426" y="3289637"/>
              <a:ext cx="155575" cy="149225"/>
            </a:xfrm>
            <a:custGeom>
              <a:avLst/>
              <a:gdLst>
                <a:gd name="T0" fmla="*/ 49 w 98"/>
                <a:gd name="T1" fmla="*/ 0 h 94"/>
                <a:gd name="T2" fmla="*/ 66 w 98"/>
                <a:gd name="T3" fmla="*/ 0 h 94"/>
                <a:gd name="T4" fmla="*/ 78 w 98"/>
                <a:gd name="T5" fmla="*/ 8 h 94"/>
                <a:gd name="T6" fmla="*/ 86 w 98"/>
                <a:gd name="T7" fmla="*/ 17 h 94"/>
                <a:gd name="T8" fmla="*/ 94 w 98"/>
                <a:gd name="T9" fmla="*/ 33 h 94"/>
                <a:gd name="T10" fmla="*/ 98 w 98"/>
                <a:gd name="T11" fmla="*/ 49 h 94"/>
                <a:gd name="T12" fmla="*/ 94 w 98"/>
                <a:gd name="T13" fmla="*/ 62 h 94"/>
                <a:gd name="T14" fmla="*/ 86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86" y="17"/>
                  </a:lnTo>
                  <a:lnTo>
                    <a:pt x="94" y="33"/>
                  </a:lnTo>
                  <a:lnTo>
                    <a:pt x="98" y="49"/>
                  </a:lnTo>
                  <a:lnTo>
                    <a:pt x="94" y="62"/>
                  </a:lnTo>
                  <a:lnTo>
                    <a:pt x="86"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2" name="Freeform 1486"/>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3" name="Freeform 1487"/>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4" name="Freeform 1488"/>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5" name="Freeform 1489"/>
            <p:cNvSpPr>
              <a:spLocks/>
            </p:cNvSpPr>
            <p:nvPr/>
          </p:nvSpPr>
          <p:spPr bwMode="auto">
            <a:xfrm>
              <a:off x="-1110139" y="3173749"/>
              <a:ext cx="227013" cy="155575"/>
            </a:xfrm>
            <a:custGeom>
              <a:avLst/>
              <a:gdLst>
                <a:gd name="T0" fmla="*/ 12 w 143"/>
                <a:gd name="T1" fmla="*/ 0 h 98"/>
                <a:gd name="T2" fmla="*/ 16 w 143"/>
                <a:gd name="T3" fmla="*/ 0 h 98"/>
                <a:gd name="T4" fmla="*/ 143 w 143"/>
                <a:gd name="T5" fmla="*/ 65 h 98"/>
                <a:gd name="T6" fmla="*/ 143 w 143"/>
                <a:gd name="T7" fmla="*/ 69 h 98"/>
                <a:gd name="T8" fmla="*/ 143 w 143"/>
                <a:gd name="T9" fmla="*/ 69 h 98"/>
                <a:gd name="T10" fmla="*/ 135 w 143"/>
                <a:gd name="T11" fmla="*/ 81 h 98"/>
                <a:gd name="T12" fmla="*/ 131 w 143"/>
                <a:gd name="T13" fmla="*/ 94 h 98"/>
                <a:gd name="T14" fmla="*/ 126 w 143"/>
                <a:gd name="T15" fmla="*/ 98 h 98"/>
                <a:gd name="T16" fmla="*/ 126 w 143"/>
                <a:gd name="T17" fmla="*/ 98 h 98"/>
                <a:gd name="T18" fmla="*/ 0 w 143"/>
                <a:gd name="T19" fmla="*/ 28 h 98"/>
                <a:gd name="T20" fmla="*/ 0 w 143"/>
                <a:gd name="T21" fmla="*/ 28 h 98"/>
                <a:gd name="T22" fmla="*/ 0 w 143"/>
                <a:gd name="T23" fmla="*/ 24 h 98"/>
                <a:gd name="T24" fmla="*/ 8 w 143"/>
                <a:gd name="T25" fmla="*/ 12 h 98"/>
                <a:gd name="T26" fmla="*/ 12 w 143"/>
                <a:gd name="T27" fmla="*/ 0 h 98"/>
                <a:gd name="T28" fmla="*/ 12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 y="0"/>
                  </a:moveTo>
                  <a:lnTo>
                    <a:pt x="16" y="0"/>
                  </a:lnTo>
                  <a:lnTo>
                    <a:pt x="143" y="65"/>
                  </a:lnTo>
                  <a:lnTo>
                    <a:pt x="143" y="69"/>
                  </a:lnTo>
                  <a:lnTo>
                    <a:pt x="143" y="69"/>
                  </a:lnTo>
                  <a:lnTo>
                    <a:pt x="135" y="81"/>
                  </a:lnTo>
                  <a:lnTo>
                    <a:pt x="131" y="94"/>
                  </a:lnTo>
                  <a:lnTo>
                    <a:pt x="126" y="98"/>
                  </a:lnTo>
                  <a:lnTo>
                    <a:pt x="126" y="98"/>
                  </a:lnTo>
                  <a:lnTo>
                    <a:pt x="0" y="28"/>
                  </a:lnTo>
                  <a:lnTo>
                    <a:pt x="0" y="28"/>
                  </a:lnTo>
                  <a:lnTo>
                    <a:pt x="0" y="24"/>
                  </a:lnTo>
                  <a:lnTo>
                    <a:pt x="8" y="12"/>
                  </a:lnTo>
                  <a:lnTo>
                    <a:pt x="12" y="0"/>
                  </a:lnTo>
                  <a:lnTo>
                    <a:pt x="1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6" name="Freeform 1490"/>
            <p:cNvSpPr>
              <a:spLocks/>
            </p:cNvSpPr>
            <p:nvPr/>
          </p:nvSpPr>
          <p:spPr bwMode="auto">
            <a:xfrm>
              <a:off x="-1110139" y="2965787"/>
              <a:ext cx="227013" cy="155575"/>
            </a:xfrm>
            <a:custGeom>
              <a:avLst/>
              <a:gdLst>
                <a:gd name="T0" fmla="*/ 126 w 143"/>
                <a:gd name="T1" fmla="*/ 0 h 98"/>
                <a:gd name="T2" fmla="*/ 131 w 143"/>
                <a:gd name="T3" fmla="*/ 0 h 98"/>
                <a:gd name="T4" fmla="*/ 135 w 143"/>
                <a:gd name="T5" fmla="*/ 12 h 98"/>
                <a:gd name="T6" fmla="*/ 143 w 143"/>
                <a:gd name="T7" fmla="*/ 24 h 98"/>
                <a:gd name="T8" fmla="*/ 143 w 143"/>
                <a:gd name="T9" fmla="*/ 28 h 98"/>
                <a:gd name="T10" fmla="*/ 143 w 143"/>
                <a:gd name="T11" fmla="*/ 28 h 98"/>
                <a:gd name="T12" fmla="*/ 16 w 143"/>
                <a:gd name="T13" fmla="*/ 98 h 98"/>
                <a:gd name="T14" fmla="*/ 12 w 143"/>
                <a:gd name="T15" fmla="*/ 98 h 98"/>
                <a:gd name="T16" fmla="*/ 12 w 143"/>
                <a:gd name="T17" fmla="*/ 98 h 98"/>
                <a:gd name="T18" fmla="*/ 8 w 143"/>
                <a:gd name="T19" fmla="*/ 81 h 98"/>
                <a:gd name="T20" fmla="*/ 0 w 143"/>
                <a:gd name="T21" fmla="*/ 69 h 98"/>
                <a:gd name="T22" fmla="*/ 0 w 143"/>
                <a:gd name="T23" fmla="*/ 69 h 98"/>
                <a:gd name="T24" fmla="*/ 0 w 143"/>
                <a:gd name="T25" fmla="*/ 65 h 98"/>
                <a:gd name="T26" fmla="*/ 126 w 143"/>
                <a:gd name="T27" fmla="*/ 0 h 98"/>
                <a:gd name="T28" fmla="*/ 126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6" y="0"/>
                  </a:moveTo>
                  <a:lnTo>
                    <a:pt x="131" y="0"/>
                  </a:lnTo>
                  <a:lnTo>
                    <a:pt x="135" y="12"/>
                  </a:lnTo>
                  <a:lnTo>
                    <a:pt x="143" y="24"/>
                  </a:lnTo>
                  <a:lnTo>
                    <a:pt x="143" y="28"/>
                  </a:lnTo>
                  <a:lnTo>
                    <a:pt x="143" y="28"/>
                  </a:lnTo>
                  <a:lnTo>
                    <a:pt x="16" y="98"/>
                  </a:lnTo>
                  <a:lnTo>
                    <a:pt x="12" y="98"/>
                  </a:lnTo>
                  <a:lnTo>
                    <a:pt x="12" y="98"/>
                  </a:lnTo>
                  <a:lnTo>
                    <a:pt x="8" y="81"/>
                  </a:lnTo>
                  <a:lnTo>
                    <a:pt x="0" y="69"/>
                  </a:lnTo>
                  <a:lnTo>
                    <a:pt x="0" y="69"/>
                  </a:lnTo>
                  <a:lnTo>
                    <a:pt x="0" y="65"/>
                  </a:lnTo>
                  <a:lnTo>
                    <a:pt x="126" y="0"/>
                  </a:lnTo>
                  <a:lnTo>
                    <a:pt x="12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57" name="Group 156"/>
          <p:cNvGrpSpPr/>
          <p:nvPr/>
        </p:nvGrpSpPr>
        <p:grpSpPr>
          <a:xfrm>
            <a:off x="9906864" y="1220075"/>
            <a:ext cx="392069" cy="430652"/>
            <a:chOff x="-529737" y="2570340"/>
            <a:chExt cx="323510" cy="355346"/>
          </a:xfrm>
        </p:grpSpPr>
        <p:grpSp>
          <p:nvGrpSpPr>
            <p:cNvPr id="158" name="Group 157"/>
            <p:cNvGrpSpPr/>
            <p:nvPr/>
          </p:nvGrpSpPr>
          <p:grpSpPr>
            <a:xfrm>
              <a:off x="-426919" y="2632499"/>
              <a:ext cx="117876" cy="172510"/>
              <a:chOff x="3318669" y="4056442"/>
              <a:chExt cx="434975" cy="636587"/>
            </a:xfrm>
          </p:grpSpPr>
          <p:sp>
            <p:nvSpPr>
              <p:cNvPr id="160" name="Freeform 830"/>
              <p:cNvSpPr>
                <a:spLocks noEditPoints="1"/>
              </p:cNvSpPr>
              <p:nvPr/>
            </p:nvSpPr>
            <p:spPr bwMode="auto">
              <a:xfrm>
                <a:off x="3318669" y="4388229"/>
                <a:ext cx="434975" cy="304800"/>
              </a:xfrm>
              <a:custGeom>
                <a:avLst/>
                <a:gdLst>
                  <a:gd name="T0" fmla="*/ 139 w 274"/>
                  <a:gd name="T1" fmla="*/ 49 h 192"/>
                  <a:gd name="T2" fmla="*/ 127 w 274"/>
                  <a:gd name="T3" fmla="*/ 49 h 192"/>
                  <a:gd name="T4" fmla="*/ 119 w 274"/>
                  <a:gd name="T5" fmla="*/ 57 h 192"/>
                  <a:gd name="T6" fmla="*/ 115 w 274"/>
                  <a:gd name="T7" fmla="*/ 65 h 192"/>
                  <a:gd name="T8" fmla="*/ 110 w 274"/>
                  <a:gd name="T9" fmla="*/ 74 h 192"/>
                  <a:gd name="T10" fmla="*/ 115 w 274"/>
                  <a:gd name="T11" fmla="*/ 86 h 192"/>
                  <a:gd name="T12" fmla="*/ 119 w 274"/>
                  <a:gd name="T13" fmla="*/ 98 h 192"/>
                  <a:gd name="T14" fmla="*/ 123 w 274"/>
                  <a:gd name="T15" fmla="*/ 98 h 192"/>
                  <a:gd name="T16" fmla="*/ 123 w 274"/>
                  <a:gd name="T17" fmla="*/ 143 h 192"/>
                  <a:gd name="T18" fmla="*/ 123 w 274"/>
                  <a:gd name="T19" fmla="*/ 143 h 192"/>
                  <a:gd name="T20" fmla="*/ 123 w 274"/>
                  <a:gd name="T21" fmla="*/ 147 h 192"/>
                  <a:gd name="T22" fmla="*/ 151 w 274"/>
                  <a:gd name="T23" fmla="*/ 147 h 192"/>
                  <a:gd name="T24" fmla="*/ 151 w 274"/>
                  <a:gd name="T25" fmla="*/ 143 h 192"/>
                  <a:gd name="T26" fmla="*/ 155 w 274"/>
                  <a:gd name="T27" fmla="*/ 143 h 192"/>
                  <a:gd name="T28" fmla="*/ 155 w 274"/>
                  <a:gd name="T29" fmla="*/ 98 h 192"/>
                  <a:gd name="T30" fmla="*/ 155 w 274"/>
                  <a:gd name="T31" fmla="*/ 98 h 192"/>
                  <a:gd name="T32" fmla="*/ 164 w 274"/>
                  <a:gd name="T33" fmla="*/ 86 h 192"/>
                  <a:gd name="T34" fmla="*/ 164 w 274"/>
                  <a:gd name="T35" fmla="*/ 74 h 192"/>
                  <a:gd name="T36" fmla="*/ 164 w 274"/>
                  <a:gd name="T37" fmla="*/ 65 h 192"/>
                  <a:gd name="T38" fmla="*/ 155 w 274"/>
                  <a:gd name="T39" fmla="*/ 57 h 192"/>
                  <a:gd name="T40" fmla="*/ 147 w 274"/>
                  <a:gd name="T41" fmla="*/ 49 h 192"/>
                  <a:gd name="T42" fmla="*/ 139 w 274"/>
                  <a:gd name="T43" fmla="*/ 49 h 192"/>
                  <a:gd name="T44" fmla="*/ 4 w 274"/>
                  <a:gd name="T45" fmla="*/ 0 h 192"/>
                  <a:gd name="T46" fmla="*/ 270 w 274"/>
                  <a:gd name="T47" fmla="*/ 0 h 192"/>
                  <a:gd name="T48" fmla="*/ 274 w 274"/>
                  <a:gd name="T49" fmla="*/ 0 h 192"/>
                  <a:gd name="T50" fmla="*/ 274 w 274"/>
                  <a:gd name="T51" fmla="*/ 4 h 192"/>
                  <a:gd name="T52" fmla="*/ 274 w 274"/>
                  <a:gd name="T53" fmla="*/ 188 h 192"/>
                  <a:gd name="T54" fmla="*/ 274 w 274"/>
                  <a:gd name="T55" fmla="*/ 192 h 192"/>
                  <a:gd name="T56" fmla="*/ 270 w 274"/>
                  <a:gd name="T57" fmla="*/ 192 h 192"/>
                  <a:gd name="T58" fmla="*/ 8 w 274"/>
                  <a:gd name="T59" fmla="*/ 192 h 192"/>
                  <a:gd name="T60" fmla="*/ 4 w 274"/>
                  <a:gd name="T61" fmla="*/ 192 h 192"/>
                  <a:gd name="T62" fmla="*/ 0 w 274"/>
                  <a:gd name="T63" fmla="*/ 188 h 192"/>
                  <a:gd name="T64" fmla="*/ 0 w 274"/>
                  <a:gd name="T65" fmla="*/ 4 h 192"/>
                  <a:gd name="T66" fmla="*/ 4 w 274"/>
                  <a:gd name="T67" fmla="*/ 0 h 192"/>
                  <a:gd name="T68" fmla="*/ 4 w 274"/>
                  <a:gd name="T6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4" h="192">
                    <a:moveTo>
                      <a:pt x="139" y="49"/>
                    </a:moveTo>
                    <a:lnTo>
                      <a:pt x="127" y="49"/>
                    </a:lnTo>
                    <a:lnTo>
                      <a:pt x="119" y="57"/>
                    </a:lnTo>
                    <a:lnTo>
                      <a:pt x="115" y="65"/>
                    </a:lnTo>
                    <a:lnTo>
                      <a:pt x="110" y="74"/>
                    </a:lnTo>
                    <a:lnTo>
                      <a:pt x="115" y="86"/>
                    </a:lnTo>
                    <a:lnTo>
                      <a:pt x="119" y="98"/>
                    </a:lnTo>
                    <a:lnTo>
                      <a:pt x="123" y="98"/>
                    </a:lnTo>
                    <a:lnTo>
                      <a:pt x="123" y="143"/>
                    </a:lnTo>
                    <a:lnTo>
                      <a:pt x="123" y="143"/>
                    </a:lnTo>
                    <a:lnTo>
                      <a:pt x="123" y="147"/>
                    </a:lnTo>
                    <a:lnTo>
                      <a:pt x="151" y="147"/>
                    </a:lnTo>
                    <a:lnTo>
                      <a:pt x="151" y="143"/>
                    </a:lnTo>
                    <a:lnTo>
                      <a:pt x="155" y="143"/>
                    </a:lnTo>
                    <a:lnTo>
                      <a:pt x="155" y="98"/>
                    </a:lnTo>
                    <a:lnTo>
                      <a:pt x="155" y="98"/>
                    </a:lnTo>
                    <a:lnTo>
                      <a:pt x="164" y="86"/>
                    </a:lnTo>
                    <a:lnTo>
                      <a:pt x="164" y="74"/>
                    </a:lnTo>
                    <a:lnTo>
                      <a:pt x="164" y="65"/>
                    </a:lnTo>
                    <a:lnTo>
                      <a:pt x="155" y="57"/>
                    </a:lnTo>
                    <a:lnTo>
                      <a:pt x="147" y="49"/>
                    </a:lnTo>
                    <a:lnTo>
                      <a:pt x="139" y="49"/>
                    </a:lnTo>
                    <a:close/>
                    <a:moveTo>
                      <a:pt x="4" y="0"/>
                    </a:moveTo>
                    <a:lnTo>
                      <a:pt x="270" y="0"/>
                    </a:lnTo>
                    <a:lnTo>
                      <a:pt x="274" y="0"/>
                    </a:lnTo>
                    <a:lnTo>
                      <a:pt x="274" y="4"/>
                    </a:lnTo>
                    <a:lnTo>
                      <a:pt x="274" y="188"/>
                    </a:lnTo>
                    <a:lnTo>
                      <a:pt x="274" y="192"/>
                    </a:lnTo>
                    <a:lnTo>
                      <a:pt x="270" y="192"/>
                    </a:lnTo>
                    <a:lnTo>
                      <a:pt x="8" y="192"/>
                    </a:lnTo>
                    <a:lnTo>
                      <a:pt x="4" y="192"/>
                    </a:lnTo>
                    <a:lnTo>
                      <a:pt x="0" y="188"/>
                    </a:lnTo>
                    <a:lnTo>
                      <a:pt x="0" y="4"/>
                    </a:lnTo>
                    <a:lnTo>
                      <a:pt x="4" y="0"/>
                    </a:lnTo>
                    <a:lnTo>
                      <a:pt x="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1" name="Freeform 831"/>
              <p:cNvSpPr>
                <a:spLocks/>
              </p:cNvSpPr>
              <p:nvPr/>
            </p:nvSpPr>
            <p:spPr bwMode="auto">
              <a:xfrm>
                <a:off x="3363912" y="4056442"/>
                <a:ext cx="344488" cy="285750"/>
              </a:xfrm>
              <a:custGeom>
                <a:avLst/>
                <a:gdLst>
                  <a:gd name="T0" fmla="*/ 110 w 217"/>
                  <a:gd name="T1" fmla="*/ 0 h 180"/>
                  <a:gd name="T2" fmla="*/ 151 w 217"/>
                  <a:gd name="T3" fmla="*/ 8 h 180"/>
                  <a:gd name="T4" fmla="*/ 184 w 217"/>
                  <a:gd name="T5" fmla="*/ 33 h 180"/>
                  <a:gd name="T6" fmla="*/ 208 w 217"/>
                  <a:gd name="T7" fmla="*/ 66 h 180"/>
                  <a:gd name="T8" fmla="*/ 217 w 217"/>
                  <a:gd name="T9" fmla="*/ 111 h 180"/>
                  <a:gd name="T10" fmla="*/ 217 w 217"/>
                  <a:gd name="T11" fmla="*/ 180 h 180"/>
                  <a:gd name="T12" fmla="*/ 217 w 217"/>
                  <a:gd name="T13" fmla="*/ 180 h 180"/>
                  <a:gd name="T14" fmla="*/ 167 w 217"/>
                  <a:gd name="T15" fmla="*/ 180 h 180"/>
                  <a:gd name="T16" fmla="*/ 167 w 217"/>
                  <a:gd name="T17" fmla="*/ 180 h 180"/>
                  <a:gd name="T18" fmla="*/ 167 w 217"/>
                  <a:gd name="T19" fmla="*/ 106 h 180"/>
                  <a:gd name="T20" fmla="*/ 163 w 217"/>
                  <a:gd name="T21" fmla="*/ 90 h 180"/>
                  <a:gd name="T22" fmla="*/ 155 w 217"/>
                  <a:gd name="T23" fmla="*/ 74 h 180"/>
                  <a:gd name="T24" fmla="*/ 143 w 217"/>
                  <a:gd name="T25" fmla="*/ 61 h 180"/>
                  <a:gd name="T26" fmla="*/ 126 w 217"/>
                  <a:gd name="T27" fmla="*/ 53 h 180"/>
                  <a:gd name="T28" fmla="*/ 110 w 217"/>
                  <a:gd name="T29" fmla="*/ 53 h 180"/>
                  <a:gd name="T30" fmla="*/ 90 w 217"/>
                  <a:gd name="T31" fmla="*/ 53 h 180"/>
                  <a:gd name="T32" fmla="*/ 77 w 217"/>
                  <a:gd name="T33" fmla="*/ 61 h 180"/>
                  <a:gd name="T34" fmla="*/ 65 w 217"/>
                  <a:gd name="T35" fmla="*/ 74 h 180"/>
                  <a:gd name="T36" fmla="*/ 57 w 217"/>
                  <a:gd name="T37" fmla="*/ 90 h 180"/>
                  <a:gd name="T38" fmla="*/ 53 w 217"/>
                  <a:gd name="T39" fmla="*/ 111 h 180"/>
                  <a:gd name="T40" fmla="*/ 53 w 217"/>
                  <a:gd name="T41" fmla="*/ 180 h 180"/>
                  <a:gd name="T42" fmla="*/ 49 w 217"/>
                  <a:gd name="T43" fmla="*/ 180 h 180"/>
                  <a:gd name="T44" fmla="*/ 4 w 217"/>
                  <a:gd name="T45" fmla="*/ 180 h 180"/>
                  <a:gd name="T46" fmla="*/ 0 w 217"/>
                  <a:gd name="T47" fmla="*/ 180 h 180"/>
                  <a:gd name="T48" fmla="*/ 0 w 217"/>
                  <a:gd name="T49" fmla="*/ 106 h 180"/>
                  <a:gd name="T50" fmla="*/ 8 w 217"/>
                  <a:gd name="T51" fmla="*/ 66 h 180"/>
                  <a:gd name="T52" fmla="*/ 32 w 217"/>
                  <a:gd name="T53" fmla="*/ 33 h 180"/>
                  <a:gd name="T54" fmla="*/ 69 w 217"/>
                  <a:gd name="T55" fmla="*/ 8 h 180"/>
                  <a:gd name="T56" fmla="*/ 110 w 217"/>
                  <a:gd name="T57"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7" h="180">
                    <a:moveTo>
                      <a:pt x="110" y="0"/>
                    </a:moveTo>
                    <a:lnTo>
                      <a:pt x="151" y="8"/>
                    </a:lnTo>
                    <a:lnTo>
                      <a:pt x="184" y="33"/>
                    </a:lnTo>
                    <a:lnTo>
                      <a:pt x="208" y="66"/>
                    </a:lnTo>
                    <a:lnTo>
                      <a:pt x="217" y="111"/>
                    </a:lnTo>
                    <a:lnTo>
                      <a:pt x="217" y="180"/>
                    </a:lnTo>
                    <a:lnTo>
                      <a:pt x="217" y="180"/>
                    </a:lnTo>
                    <a:lnTo>
                      <a:pt x="167" y="180"/>
                    </a:lnTo>
                    <a:lnTo>
                      <a:pt x="167" y="180"/>
                    </a:lnTo>
                    <a:lnTo>
                      <a:pt x="167" y="106"/>
                    </a:lnTo>
                    <a:lnTo>
                      <a:pt x="163" y="90"/>
                    </a:lnTo>
                    <a:lnTo>
                      <a:pt x="155" y="74"/>
                    </a:lnTo>
                    <a:lnTo>
                      <a:pt x="143" y="61"/>
                    </a:lnTo>
                    <a:lnTo>
                      <a:pt x="126" y="53"/>
                    </a:lnTo>
                    <a:lnTo>
                      <a:pt x="110" y="53"/>
                    </a:lnTo>
                    <a:lnTo>
                      <a:pt x="90" y="53"/>
                    </a:lnTo>
                    <a:lnTo>
                      <a:pt x="77" y="61"/>
                    </a:lnTo>
                    <a:lnTo>
                      <a:pt x="65" y="74"/>
                    </a:lnTo>
                    <a:lnTo>
                      <a:pt x="57" y="90"/>
                    </a:lnTo>
                    <a:lnTo>
                      <a:pt x="53" y="111"/>
                    </a:lnTo>
                    <a:lnTo>
                      <a:pt x="53" y="180"/>
                    </a:lnTo>
                    <a:lnTo>
                      <a:pt x="49" y="180"/>
                    </a:lnTo>
                    <a:lnTo>
                      <a:pt x="4" y="180"/>
                    </a:lnTo>
                    <a:lnTo>
                      <a:pt x="0" y="180"/>
                    </a:lnTo>
                    <a:lnTo>
                      <a:pt x="0" y="106"/>
                    </a:lnTo>
                    <a:lnTo>
                      <a:pt x="8" y="66"/>
                    </a:lnTo>
                    <a:lnTo>
                      <a:pt x="32" y="33"/>
                    </a:lnTo>
                    <a:lnTo>
                      <a:pt x="69" y="8"/>
                    </a:lnTo>
                    <a:lnTo>
                      <a:pt x="11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59" name="Freeform 1494"/>
            <p:cNvSpPr>
              <a:spLocks noEditPoints="1"/>
            </p:cNvSpPr>
            <p:nvPr/>
          </p:nvSpPr>
          <p:spPr bwMode="auto">
            <a:xfrm>
              <a:off x="-529737" y="2570340"/>
              <a:ext cx="323510" cy="355346"/>
            </a:xfrm>
            <a:custGeom>
              <a:avLst/>
              <a:gdLst>
                <a:gd name="T0" fmla="*/ 188 w 376"/>
                <a:gd name="T1" fmla="*/ 24 h 413"/>
                <a:gd name="T2" fmla="*/ 28 w 376"/>
                <a:gd name="T3" fmla="*/ 65 h 413"/>
                <a:gd name="T4" fmla="*/ 24 w 376"/>
                <a:gd name="T5" fmla="*/ 65 h 413"/>
                <a:gd name="T6" fmla="*/ 24 w 376"/>
                <a:gd name="T7" fmla="*/ 225 h 413"/>
                <a:gd name="T8" fmla="*/ 28 w 376"/>
                <a:gd name="T9" fmla="*/ 245 h 413"/>
                <a:gd name="T10" fmla="*/ 36 w 376"/>
                <a:gd name="T11" fmla="*/ 266 h 413"/>
                <a:gd name="T12" fmla="*/ 69 w 376"/>
                <a:gd name="T13" fmla="*/ 311 h 413"/>
                <a:gd name="T14" fmla="*/ 110 w 376"/>
                <a:gd name="T15" fmla="*/ 344 h 413"/>
                <a:gd name="T16" fmla="*/ 151 w 376"/>
                <a:gd name="T17" fmla="*/ 368 h 413"/>
                <a:gd name="T18" fmla="*/ 188 w 376"/>
                <a:gd name="T19" fmla="*/ 385 h 413"/>
                <a:gd name="T20" fmla="*/ 188 w 376"/>
                <a:gd name="T21" fmla="*/ 385 h 413"/>
                <a:gd name="T22" fmla="*/ 229 w 376"/>
                <a:gd name="T23" fmla="*/ 368 h 413"/>
                <a:gd name="T24" fmla="*/ 270 w 376"/>
                <a:gd name="T25" fmla="*/ 344 h 413"/>
                <a:gd name="T26" fmla="*/ 307 w 376"/>
                <a:gd name="T27" fmla="*/ 311 h 413"/>
                <a:gd name="T28" fmla="*/ 339 w 376"/>
                <a:gd name="T29" fmla="*/ 266 h 413"/>
                <a:gd name="T30" fmla="*/ 348 w 376"/>
                <a:gd name="T31" fmla="*/ 254 h 413"/>
                <a:gd name="T32" fmla="*/ 352 w 376"/>
                <a:gd name="T33" fmla="*/ 241 h 413"/>
                <a:gd name="T34" fmla="*/ 352 w 376"/>
                <a:gd name="T35" fmla="*/ 225 h 413"/>
                <a:gd name="T36" fmla="*/ 352 w 376"/>
                <a:gd name="T37" fmla="*/ 65 h 413"/>
                <a:gd name="T38" fmla="*/ 352 w 376"/>
                <a:gd name="T39" fmla="*/ 65 h 413"/>
                <a:gd name="T40" fmla="*/ 188 w 376"/>
                <a:gd name="T41" fmla="*/ 24 h 413"/>
                <a:gd name="T42" fmla="*/ 188 w 376"/>
                <a:gd name="T43" fmla="*/ 24 h 413"/>
                <a:gd name="T44" fmla="*/ 188 w 376"/>
                <a:gd name="T45" fmla="*/ 0 h 413"/>
                <a:gd name="T46" fmla="*/ 188 w 376"/>
                <a:gd name="T47" fmla="*/ 0 h 413"/>
                <a:gd name="T48" fmla="*/ 376 w 376"/>
                <a:gd name="T49" fmla="*/ 45 h 413"/>
                <a:gd name="T50" fmla="*/ 376 w 376"/>
                <a:gd name="T51" fmla="*/ 49 h 413"/>
                <a:gd name="T52" fmla="*/ 376 w 376"/>
                <a:gd name="T53" fmla="*/ 225 h 413"/>
                <a:gd name="T54" fmla="*/ 376 w 376"/>
                <a:gd name="T55" fmla="*/ 245 h 413"/>
                <a:gd name="T56" fmla="*/ 372 w 376"/>
                <a:gd name="T57" fmla="*/ 262 h 413"/>
                <a:gd name="T58" fmla="*/ 364 w 376"/>
                <a:gd name="T59" fmla="*/ 278 h 413"/>
                <a:gd name="T60" fmla="*/ 343 w 376"/>
                <a:gd name="T61" fmla="*/ 311 h 413"/>
                <a:gd name="T62" fmla="*/ 307 w 376"/>
                <a:gd name="T63" fmla="*/ 344 h 413"/>
                <a:gd name="T64" fmla="*/ 262 w 376"/>
                <a:gd name="T65" fmla="*/ 380 h 413"/>
                <a:gd name="T66" fmla="*/ 192 w 376"/>
                <a:gd name="T67" fmla="*/ 413 h 413"/>
                <a:gd name="T68" fmla="*/ 188 w 376"/>
                <a:gd name="T69" fmla="*/ 413 h 413"/>
                <a:gd name="T70" fmla="*/ 188 w 376"/>
                <a:gd name="T71" fmla="*/ 413 h 413"/>
                <a:gd name="T72" fmla="*/ 184 w 376"/>
                <a:gd name="T73" fmla="*/ 413 h 413"/>
                <a:gd name="T74" fmla="*/ 118 w 376"/>
                <a:gd name="T75" fmla="*/ 380 h 413"/>
                <a:gd name="T76" fmla="*/ 69 w 376"/>
                <a:gd name="T77" fmla="*/ 344 h 413"/>
                <a:gd name="T78" fmla="*/ 36 w 376"/>
                <a:gd name="T79" fmla="*/ 311 h 413"/>
                <a:gd name="T80" fmla="*/ 16 w 376"/>
                <a:gd name="T81" fmla="*/ 278 h 413"/>
                <a:gd name="T82" fmla="*/ 8 w 376"/>
                <a:gd name="T83" fmla="*/ 262 h 413"/>
                <a:gd name="T84" fmla="*/ 0 w 376"/>
                <a:gd name="T85" fmla="*/ 245 h 413"/>
                <a:gd name="T86" fmla="*/ 0 w 376"/>
                <a:gd name="T87" fmla="*/ 225 h 413"/>
                <a:gd name="T88" fmla="*/ 0 w 376"/>
                <a:gd name="T89" fmla="*/ 49 h 413"/>
                <a:gd name="T90" fmla="*/ 4 w 376"/>
                <a:gd name="T91" fmla="*/ 45 h 413"/>
                <a:gd name="T92" fmla="*/ 188 w 376"/>
                <a:gd name="T93" fmla="*/ 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76" h="413">
                  <a:moveTo>
                    <a:pt x="188" y="24"/>
                  </a:moveTo>
                  <a:lnTo>
                    <a:pt x="28" y="65"/>
                  </a:lnTo>
                  <a:lnTo>
                    <a:pt x="24" y="65"/>
                  </a:lnTo>
                  <a:lnTo>
                    <a:pt x="24" y="225"/>
                  </a:lnTo>
                  <a:lnTo>
                    <a:pt x="28" y="245"/>
                  </a:lnTo>
                  <a:lnTo>
                    <a:pt x="36" y="266"/>
                  </a:lnTo>
                  <a:lnTo>
                    <a:pt x="69" y="311"/>
                  </a:lnTo>
                  <a:lnTo>
                    <a:pt x="110" y="344"/>
                  </a:lnTo>
                  <a:lnTo>
                    <a:pt x="151" y="368"/>
                  </a:lnTo>
                  <a:lnTo>
                    <a:pt x="188" y="385"/>
                  </a:lnTo>
                  <a:lnTo>
                    <a:pt x="188" y="385"/>
                  </a:lnTo>
                  <a:lnTo>
                    <a:pt x="229" y="368"/>
                  </a:lnTo>
                  <a:lnTo>
                    <a:pt x="270" y="344"/>
                  </a:lnTo>
                  <a:lnTo>
                    <a:pt x="307" y="311"/>
                  </a:lnTo>
                  <a:lnTo>
                    <a:pt x="339" y="266"/>
                  </a:lnTo>
                  <a:lnTo>
                    <a:pt x="348" y="254"/>
                  </a:lnTo>
                  <a:lnTo>
                    <a:pt x="352" y="241"/>
                  </a:lnTo>
                  <a:lnTo>
                    <a:pt x="352" y="225"/>
                  </a:lnTo>
                  <a:lnTo>
                    <a:pt x="352" y="65"/>
                  </a:lnTo>
                  <a:lnTo>
                    <a:pt x="352" y="65"/>
                  </a:lnTo>
                  <a:lnTo>
                    <a:pt x="188" y="24"/>
                  </a:lnTo>
                  <a:lnTo>
                    <a:pt x="188" y="24"/>
                  </a:lnTo>
                  <a:close/>
                  <a:moveTo>
                    <a:pt x="188" y="0"/>
                  </a:moveTo>
                  <a:lnTo>
                    <a:pt x="188" y="0"/>
                  </a:lnTo>
                  <a:lnTo>
                    <a:pt x="376" y="45"/>
                  </a:lnTo>
                  <a:lnTo>
                    <a:pt x="376" y="49"/>
                  </a:lnTo>
                  <a:lnTo>
                    <a:pt x="376" y="225"/>
                  </a:lnTo>
                  <a:lnTo>
                    <a:pt x="376" y="245"/>
                  </a:lnTo>
                  <a:lnTo>
                    <a:pt x="372" y="262"/>
                  </a:lnTo>
                  <a:lnTo>
                    <a:pt x="364" y="278"/>
                  </a:lnTo>
                  <a:lnTo>
                    <a:pt x="343" y="311"/>
                  </a:lnTo>
                  <a:lnTo>
                    <a:pt x="307" y="344"/>
                  </a:lnTo>
                  <a:lnTo>
                    <a:pt x="262" y="380"/>
                  </a:lnTo>
                  <a:lnTo>
                    <a:pt x="192" y="413"/>
                  </a:lnTo>
                  <a:lnTo>
                    <a:pt x="188" y="413"/>
                  </a:lnTo>
                  <a:lnTo>
                    <a:pt x="188" y="413"/>
                  </a:lnTo>
                  <a:lnTo>
                    <a:pt x="184" y="413"/>
                  </a:lnTo>
                  <a:lnTo>
                    <a:pt x="118" y="380"/>
                  </a:lnTo>
                  <a:lnTo>
                    <a:pt x="69" y="344"/>
                  </a:lnTo>
                  <a:lnTo>
                    <a:pt x="36" y="311"/>
                  </a:lnTo>
                  <a:lnTo>
                    <a:pt x="16" y="278"/>
                  </a:lnTo>
                  <a:lnTo>
                    <a:pt x="8" y="262"/>
                  </a:lnTo>
                  <a:lnTo>
                    <a:pt x="0" y="245"/>
                  </a:lnTo>
                  <a:lnTo>
                    <a:pt x="0" y="225"/>
                  </a:lnTo>
                  <a:lnTo>
                    <a:pt x="0" y="49"/>
                  </a:lnTo>
                  <a:lnTo>
                    <a:pt x="4" y="45"/>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2" name="Group 161"/>
          <p:cNvGrpSpPr/>
          <p:nvPr/>
        </p:nvGrpSpPr>
        <p:grpSpPr>
          <a:xfrm>
            <a:off x="4270235" y="1236757"/>
            <a:ext cx="409799" cy="413969"/>
            <a:chOff x="6175375" y="4086225"/>
            <a:chExt cx="623888" cy="630238"/>
          </a:xfrm>
        </p:grpSpPr>
        <p:sp>
          <p:nvSpPr>
            <p:cNvPr id="163" name="Freeform 1478"/>
            <p:cNvSpPr>
              <a:spLocks/>
            </p:cNvSpPr>
            <p:nvPr/>
          </p:nvSpPr>
          <p:spPr bwMode="auto">
            <a:xfrm>
              <a:off x="6597650" y="4164013"/>
              <a:ext cx="180975" cy="287338"/>
            </a:xfrm>
            <a:custGeom>
              <a:avLst/>
              <a:gdLst>
                <a:gd name="T0" fmla="*/ 8 w 114"/>
                <a:gd name="T1" fmla="*/ 0 h 181"/>
                <a:gd name="T2" fmla="*/ 49 w 114"/>
                <a:gd name="T3" fmla="*/ 25 h 181"/>
                <a:gd name="T4" fmla="*/ 82 w 114"/>
                <a:gd name="T5" fmla="*/ 66 h 181"/>
                <a:gd name="T6" fmla="*/ 106 w 114"/>
                <a:gd name="T7" fmla="*/ 111 h 181"/>
                <a:gd name="T8" fmla="*/ 114 w 114"/>
                <a:gd name="T9" fmla="*/ 164 h 181"/>
                <a:gd name="T10" fmla="*/ 110 w 114"/>
                <a:gd name="T11" fmla="*/ 181 h 181"/>
                <a:gd name="T12" fmla="*/ 110 w 114"/>
                <a:gd name="T13" fmla="*/ 181 h 181"/>
                <a:gd name="T14" fmla="*/ 110 w 114"/>
                <a:gd name="T15" fmla="*/ 181 h 181"/>
                <a:gd name="T16" fmla="*/ 98 w 114"/>
                <a:gd name="T17" fmla="*/ 176 h 181"/>
                <a:gd name="T18" fmla="*/ 90 w 114"/>
                <a:gd name="T19" fmla="*/ 176 h 181"/>
                <a:gd name="T20" fmla="*/ 86 w 114"/>
                <a:gd name="T21" fmla="*/ 172 h 181"/>
                <a:gd name="T22" fmla="*/ 86 w 114"/>
                <a:gd name="T23" fmla="*/ 164 h 181"/>
                <a:gd name="T24" fmla="*/ 78 w 114"/>
                <a:gd name="T25" fmla="*/ 107 h 181"/>
                <a:gd name="T26" fmla="*/ 45 w 114"/>
                <a:gd name="T27" fmla="*/ 58 h 181"/>
                <a:gd name="T28" fmla="*/ 0 w 114"/>
                <a:gd name="T29" fmla="*/ 25 h 181"/>
                <a:gd name="T30" fmla="*/ 0 w 114"/>
                <a:gd name="T31" fmla="*/ 21 h 181"/>
                <a:gd name="T32" fmla="*/ 4 w 114"/>
                <a:gd name="T33" fmla="*/ 13 h 181"/>
                <a:gd name="T34" fmla="*/ 4 w 114"/>
                <a:gd name="T35" fmla="*/ 0 h 181"/>
                <a:gd name="T36" fmla="*/ 4 w 114"/>
                <a:gd name="T37" fmla="*/ 0 h 181"/>
                <a:gd name="T38" fmla="*/ 8 w 114"/>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4" h="181">
                  <a:moveTo>
                    <a:pt x="8" y="0"/>
                  </a:moveTo>
                  <a:lnTo>
                    <a:pt x="49" y="25"/>
                  </a:lnTo>
                  <a:lnTo>
                    <a:pt x="82" y="66"/>
                  </a:lnTo>
                  <a:lnTo>
                    <a:pt x="106" y="111"/>
                  </a:lnTo>
                  <a:lnTo>
                    <a:pt x="114" y="164"/>
                  </a:lnTo>
                  <a:lnTo>
                    <a:pt x="110" y="181"/>
                  </a:lnTo>
                  <a:lnTo>
                    <a:pt x="110" y="181"/>
                  </a:lnTo>
                  <a:lnTo>
                    <a:pt x="110" y="181"/>
                  </a:lnTo>
                  <a:lnTo>
                    <a:pt x="98" y="176"/>
                  </a:lnTo>
                  <a:lnTo>
                    <a:pt x="90" y="176"/>
                  </a:lnTo>
                  <a:lnTo>
                    <a:pt x="86" y="172"/>
                  </a:lnTo>
                  <a:lnTo>
                    <a:pt x="86" y="164"/>
                  </a:lnTo>
                  <a:lnTo>
                    <a:pt x="78" y="107"/>
                  </a:lnTo>
                  <a:lnTo>
                    <a:pt x="45" y="58"/>
                  </a:lnTo>
                  <a:lnTo>
                    <a:pt x="0" y="25"/>
                  </a:lnTo>
                  <a:lnTo>
                    <a:pt x="0" y="21"/>
                  </a:lnTo>
                  <a:lnTo>
                    <a:pt x="4" y="13"/>
                  </a:lnTo>
                  <a:lnTo>
                    <a:pt x="4" y="0"/>
                  </a:lnTo>
                  <a:lnTo>
                    <a:pt x="4" y="0"/>
                  </a:lnTo>
                  <a:lnTo>
                    <a:pt x="8"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4" name="Freeform 1479"/>
            <p:cNvSpPr>
              <a:spLocks/>
            </p:cNvSpPr>
            <p:nvPr/>
          </p:nvSpPr>
          <p:spPr bwMode="auto">
            <a:xfrm>
              <a:off x="6194425" y="4164013"/>
              <a:ext cx="182563" cy="287338"/>
            </a:xfrm>
            <a:custGeom>
              <a:avLst/>
              <a:gdLst>
                <a:gd name="T0" fmla="*/ 106 w 115"/>
                <a:gd name="T1" fmla="*/ 0 h 181"/>
                <a:gd name="T2" fmla="*/ 106 w 115"/>
                <a:gd name="T3" fmla="*/ 0 h 181"/>
                <a:gd name="T4" fmla="*/ 110 w 115"/>
                <a:gd name="T5" fmla="*/ 0 h 181"/>
                <a:gd name="T6" fmla="*/ 110 w 115"/>
                <a:gd name="T7" fmla="*/ 13 h 181"/>
                <a:gd name="T8" fmla="*/ 115 w 115"/>
                <a:gd name="T9" fmla="*/ 21 h 181"/>
                <a:gd name="T10" fmla="*/ 110 w 115"/>
                <a:gd name="T11" fmla="*/ 25 h 181"/>
                <a:gd name="T12" fmla="*/ 70 w 115"/>
                <a:gd name="T13" fmla="*/ 58 h 181"/>
                <a:gd name="T14" fmla="*/ 37 w 115"/>
                <a:gd name="T15" fmla="*/ 107 h 181"/>
                <a:gd name="T16" fmla="*/ 29 w 115"/>
                <a:gd name="T17" fmla="*/ 164 h 181"/>
                <a:gd name="T18" fmla="*/ 29 w 115"/>
                <a:gd name="T19" fmla="*/ 172 h 181"/>
                <a:gd name="T20" fmla="*/ 24 w 115"/>
                <a:gd name="T21" fmla="*/ 172 h 181"/>
                <a:gd name="T22" fmla="*/ 16 w 115"/>
                <a:gd name="T23" fmla="*/ 176 h 181"/>
                <a:gd name="T24" fmla="*/ 4 w 115"/>
                <a:gd name="T25" fmla="*/ 181 h 181"/>
                <a:gd name="T26" fmla="*/ 4 w 115"/>
                <a:gd name="T27" fmla="*/ 181 h 181"/>
                <a:gd name="T28" fmla="*/ 0 w 115"/>
                <a:gd name="T29" fmla="*/ 181 h 181"/>
                <a:gd name="T30" fmla="*/ 0 w 115"/>
                <a:gd name="T31" fmla="*/ 164 h 181"/>
                <a:gd name="T32" fmla="*/ 8 w 115"/>
                <a:gd name="T33" fmla="*/ 111 h 181"/>
                <a:gd name="T34" fmla="*/ 29 w 115"/>
                <a:gd name="T35" fmla="*/ 66 h 181"/>
                <a:gd name="T36" fmla="*/ 65 w 115"/>
                <a:gd name="T37" fmla="*/ 25 h 181"/>
                <a:gd name="T38" fmla="*/ 106 w 115"/>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5" h="181">
                  <a:moveTo>
                    <a:pt x="106" y="0"/>
                  </a:moveTo>
                  <a:lnTo>
                    <a:pt x="106" y="0"/>
                  </a:lnTo>
                  <a:lnTo>
                    <a:pt x="110" y="0"/>
                  </a:lnTo>
                  <a:lnTo>
                    <a:pt x="110" y="13"/>
                  </a:lnTo>
                  <a:lnTo>
                    <a:pt x="115" y="21"/>
                  </a:lnTo>
                  <a:lnTo>
                    <a:pt x="110" y="25"/>
                  </a:lnTo>
                  <a:lnTo>
                    <a:pt x="70" y="58"/>
                  </a:lnTo>
                  <a:lnTo>
                    <a:pt x="37" y="107"/>
                  </a:lnTo>
                  <a:lnTo>
                    <a:pt x="29" y="164"/>
                  </a:lnTo>
                  <a:lnTo>
                    <a:pt x="29" y="172"/>
                  </a:lnTo>
                  <a:lnTo>
                    <a:pt x="24" y="172"/>
                  </a:lnTo>
                  <a:lnTo>
                    <a:pt x="16" y="176"/>
                  </a:lnTo>
                  <a:lnTo>
                    <a:pt x="4" y="181"/>
                  </a:lnTo>
                  <a:lnTo>
                    <a:pt x="4" y="181"/>
                  </a:lnTo>
                  <a:lnTo>
                    <a:pt x="0" y="181"/>
                  </a:lnTo>
                  <a:lnTo>
                    <a:pt x="0" y="164"/>
                  </a:lnTo>
                  <a:lnTo>
                    <a:pt x="8" y="111"/>
                  </a:lnTo>
                  <a:lnTo>
                    <a:pt x="29" y="66"/>
                  </a:lnTo>
                  <a:lnTo>
                    <a:pt x="65" y="25"/>
                  </a:lnTo>
                  <a:lnTo>
                    <a:pt x="10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5" name="Freeform 1480"/>
            <p:cNvSpPr>
              <a:spLocks/>
            </p:cNvSpPr>
            <p:nvPr/>
          </p:nvSpPr>
          <p:spPr bwMode="auto">
            <a:xfrm>
              <a:off x="6318250" y="4632325"/>
              <a:ext cx="338138" cy="84138"/>
            </a:xfrm>
            <a:custGeom>
              <a:avLst/>
              <a:gdLst>
                <a:gd name="T0" fmla="*/ 20 w 213"/>
                <a:gd name="T1" fmla="*/ 0 h 53"/>
                <a:gd name="T2" fmla="*/ 61 w 213"/>
                <a:gd name="T3" fmla="*/ 21 h 53"/>
                <a:gd name="T4" fmla="*/ 106 w 213"/>
                <a:gd name="T5" fmla="*/ 25 h 53"/>
                <a:gd name="T6" fmla="*/ 151 w 213"/>
                <a:gd name="T7" fmla="*/ 21 h 53"/>
                <a:gd name="T8" fmla="*/ 192 w 213"/>
                <a:gd name="T9" fmla="*/ 0 h 53"/>
                <a:gd name="T10" fmla="*/ 196 w 213"/>
                <a:gd name="T11" fmla="*/ 0 h 53"/>
                <a:gd name="T12" fmla="*/ 200 w 213"/>
                <a:gd name="T13" fmla="*/ 8 h 53"/>
                <a:gd name="T14" fmla="*/ 213 w 213"/>
                <a:gd name="T15" fmla="*/ 17 h 53"/>
                <a:gd name="T16" fmla="*/ 213 w 213"/>
                <a:gd name="T17" fmla="*/ 17 h 53"/>
                <a:gd name="T18" fmla="*/ 213 w 213"/>
                <a:gd name="T19" fmla="*/ 21 h 53"/>
                <a:gd name="T20" fmla="*/ 163 w 213"/>
                <a:gd name="T21" fmla="*/ 45 h 53"/>
                <a:gd name="T22" fmla="*/ 106 w 213"/>
                <a:gd name="T23" fmla="*/ 53 h 53"/>
                <a:gd name="T24" fmla="*/ 49 w 213"/>
                <a:gd name="T25" fmla="*/ 45 h 53"/>
                <a:gd name="T26" fmla="*/ 0 w 213"/>
                <a:gd name="T27" fmla="*/ 21 h 53"/>
                <a:gd name="T28" fmla="*/ 0 w 213"/>
                <a:gd name="T29" fmla="*/ 17 h 53"/>
                <a:gd name="T30" fmla="*/ 0 w 213"/>
                <a:gd name="T31" fmla="*/ 17 h 53"/>
                <a:gd name="T32" fmla="*/ 8 w 213"/>
                <a:gd name="T33" fmla="*/ 8 h 53"/>
                <a:gd name="T34" fmla="*/ 16 w 213"/>
                <a:gd name="T35" fmla="*/ 0 h 53"/>
                <a:gd name="T36" fmla="*/ 20 w 213"/>
                <a:gd name="T3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3" h="53">
                  <a:moveTo>
                    <a:pt x="20" y="0"/>
                  </a:moveTo>
                  <a:lnTo>
                    <a:pt x="61" y="21"/>
                  </a:lnTo>
                  <a:lnTo>
                    <a:pt x="106" y="25"/>
                  </a:lnTo>
                  <a:lnTo>
                    <a:pt x="151" y="21"/>
                  </a:lnTo>
                  <a:lnTo>
                    <a:pt x="192" y="0"/>
                  </a:lnTo>
                  <a:lnTo>
                    <a:pt x="196" y="0"/>
                  </a:lnTo>
                  <a:lnTo>
                    <a:pt x="200" y="8"/>
                  </a:lnTo>
                  <a:lnTo>
                    <a:pt x="213" y="17"/>
                  </a:lnTo>
                  <a:lnTo>
                    <a:pt x="213" y="17"/>
                  </a:lnTo>
                  <a:lnTo>
                    <a:pt x="213" y="21"/>
                  </a:lnTo>
                  <a:lnTo>
                    <a:pt x="163" y="45"/>
                  </a:lnTo>
                  <a:lnTo>
                    <a:pt x="106" y="53"/>
                  </a:lnTo>
                  <a:lnTo>
                    <a:pt x="49" y="45"/>
                  </a:lnTo>
                  <a:lnTo>
                    <a:pt x="0" y="21"/>
                  </a:lnTo>
                  <a:lnTo>
                    <a:pt x="0" y="17"/>
                  </a:lnTo>
                  <a:lnTo>
                    <a:pt x="0" y="17"/>
                  </a:lnTo>
                  <a:lnTo>
                    <a:pt x="8" y="8"/>
                  </a:lnTo>
                  <a:lnTo>
                    <a:pt x="16" y="0"/>
                  </a:lnTo>
                  <a:lnTo>
                    <a:pt x="2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6" name="Freeform 1481"/>
            <p:cNvSpPr>
              <a:spLocks/>
            </p:cNvSpPr>
            <p:nvPr/>
          </p:nvSpPr>
          <p:spPr bwMode="auto">
            <a:xfrm>
              <a:off x="6408738" y="4086225"/>
              <a:ext cx="155575" cy="149225"/>
            </a:xfrm>
            <a:custGeom>
              <a:avLst/>
              <a:gdLst>
                <a:gd name="T0" fmla="*/ 49 w 98"/>
                <a:gd name="T1" fmla="*/ 0 h 94"/>
                <a:gd name="T2" fmla="*/ 66 w 98"/>
                <a:gd name="T3" fmla="*/ 0 h 94"/>
                <a:gd name="T4" fmla="*/ 78 w 98"/>
                <a:gd name="T5" fmla="*/ 8 h 94"/>
                <a:gd name="T6" fmla="*/ 90 w 98"/>
                <a:gd name="T7" fmla="*/ 17 h 94"/>
                <a:gd name="T8" fmla="*/ 94 w 98"/>
                <a:gd name="T9" fmla="*/ 33 h 94"/>
                <a:gd name="T10" fmla="*/ 98 w 98"/>
                <a:gd name="T11" fmla="*/ 49 h 94"/>
                <a:gd name="T12" fmla="*/ 94 w 98"/>
                <a:gd name="T13" fmla="*/ 62 h 94"/>
                <a:gd name="T14" fmla="*/ 90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90" y="17"/>
                  </a:lnTo>
                  <a:lnTo>
                    <a:pt x="94" y="33"/>
                  </a:lnTo>
                  <a:lnTo>
                    <a:pt x="98" y="49"/>
                  </a:lnTo>
                  <a:lnTo>
                    <a:pt x="94" y="62"/>
                  </a:lnTo>
                  <a:lnTo>
                    <a:pt x="90"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7" name="Freeform 1482"/>
            <p:cNvSpPr>
              <a:spLocks/>
            </p:cNvSpPr>
            <p:nvPr/>
          </p:nvSpPr>
          <p:spPr bwMode="auto">
            <a:xfrm>
              <a:off x="6642100" y="4483100"/>
              <a:ext cx="157163" cy="155575"/>
            </a:xfrm>
            <a:custGeom>
              <a:avLst/>
              <a:gdLst>
                <a:gd name="T0" fmla="*/ 50 w 99"/>
                <a:gd name="T1" fmla="*/ 0 h 98"/>
                <a:gd name="T2" fmla="*/ 62 w 99"/>
                <a:gd name="T3" fmla="*/ 0 h 98"/>
                <a:gd name="T4" fmla="*/ 78 w 99"/>
                <a:gd name="T5" fmla="*/ 8 h 98"/>
                <a:gd name="T6" fmla="*/ 86 w 99"/>
                <a:gd name="T7" fmla="*/ 20 h 98"/>
                <a:gd name="T8" fmla="*/ 95 w 99"/>
                <a:gd name="T9" fmla="*/ 33 h 98"/>
                <a:gd name="T10" fmla="*/ 99 w 99"/>
                <a:gd name="T11" fmla="*/ 49 h 98"/>
                <a:gd name="T12" fmla="*/ 95 w 99"/>
                <a:gd name="T13" fmla="*/ 61 h 98"/>
                <a:gd name="T14" fmla="*/ 86 w 99"/>
                <a:gd name="T15" fmla="*/ 78 h 98"/>
                <a:gd name="T16" fmla="*/ 78 w 99"/>
                <a:gd name="T17" fmla="*/ 86 h 98"/>
                <a:gd name="T18" fmla="*/ 62 w 99"/>
                <a:gd name="T19" fmla="*/ 94 h 98"/>
                <a:gd name="T20" fmla="*/ 50 w 99"/>
                <a:gd name="T21" fmla="*/ 98 h 98"/>
                <a:gd name="T22" fmla="*/ 33 w 99"/>
                <a:gd name="T23" fmla="*/ 94 h 98"/>
                <a:gd name="T24" fmla="*/ 21 w 99"/>
                <a:gd name="T25" fmla="*/ 86 h 98"/>
                <a:gd name="T26" fmla="*/ 9 w 99"/>
                <a:gd name="T27" fmla="*/ 78 h 98"/>
                <a:gd name="T28" fmla="*/ 0 w 99"/>
                <a:gd name="T29" fmla="*/ 61 h 98"/>
                <a:gd name="T30" fmla="*/ 0 w 99"/>
                <a:gd name="T31" fmla="*/ 49 h 98"/>
                <a:gd name="T32" fmla="*/ 0 w 99"/>
                <a:gd name="T33" fmla="*/ 33 h 98"/>
                <a:gd name="T34" fmla="*/ 9 w 99"/>
                <a:gd name="T35" fmla="*/ 20 h 98"/>
                <a:gd name="T36" fmla="*/ 21 w 99"/>
                <a:gd name="T37" fmla="*/ 8 h 98"/>
                <a:gd name="T38" fmla="*/ 33 w 99"/>
                <a:gd name="T39" fmla="*/ 0 h 98"/>
                <a:gd name="T40" fmla="*/ 50 w 99"/>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9" h="98">
                  <a:moveTo>
                    <a:pt x="50" y="0"/>
                  </a:moveTo>
                  <a:lnTo>
                    <a:pt x="62" y="0"/>
                  </a:lnTo>
                  <a:lnTo>
                    <a:pt x="78" y="8"/>
                  </a:lnTo>
                  <a:lnTo>
                    <a:pt x="86" y="20"/>
                  </a:lnTo>
                  <a:lnTo>
                    <a:pt x="95" y="33"/>
                  </a:lnTo>
                  <a:lnTo>
                    <a:pt x="99" y="49"/>
                  </a:lnTo>
                  <a:lnTo>
                    <a:pt x="95" y="61"/>
                  </a:lnTo>
                  <a:lnTo>
                    <a:pt x="86" y="78"/>
                  </a:lnTo>
                  <a:lnTo>
                    <a:pt x="78" y="86"/>
                  </a:lnTo>
                  <a:lnTo>
                    <a:pt x="62" y="94"/>
                  </a:lnTo>
                  <a:lnTo>
                    <a:pt x="50" y="98"/>
                  </a:lnTo>
                  <a:lnTo>
                    <a:pt x="33" y="94"/>
                  </a:lnTo>
                  <a:lnTo>
                    <a:pt x="21" y="86"/>
                  </a:lnTo>
                  <a:lnTo>
                    <a:pt x="9" y="78"/>
                  </a:lnTo>
                  <a:lnTo>
                    <a:pt x="0" y="61"/>
                  </a:lnTo>
                  <a:lnTo>
                    <a:pt x="0" y="49"/>
                  </a:lnTo>
                  <a:lnTo>
                    <a:pt x="0" y="33"/>
                  </a:lnTo>
                  <a:lnTo>
                    <a:pt x="9" y="20"/>
                  </a:lnTo>
                  <a:lnTo>
                    <a:pt x="21" y="8"/>
                  </a:lnTo>
                  <a:lnTo>
                    <a:pt x="33" y="0"/>
                  </a:lnTo>
                  <a:lnTo>
                    <a:pt x="50"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8" name="Freeform 1483"/>
            <p:cNvSpPr>
              <a:spLocks/>
            </p:cNvSpPr>
            <p:nvPr/>
          </p:nvSpPr>
          <p:spPr bwMode="auto">
            <a:xfrm>
              <a:off x="6175375" y="4483100"/>
              <a:ext cx="155575" cy="149225"/>
            </a:xfrm>
            <a:custGeom>
              <a:avLst/>
              <a:gdLst>
                <a:gd name="T0" fmla="*/ 49 w 98"/>
                <a:gd name="T1" fmla="*/ 0 h 94"/>
                <a:gd name="T2" fmla="*/ 65 w 98"/>
                <a:gd name="T3" fmla="*/ 0 h 94"/>
                <a:gd name="T4" fmla="*/ 77 w 98"/>
                <a:gd name="T5" fmla="*/ 8 h 94"/>
                <a:gd name="T6" fmla="*/ 90 w 98"/>
                <a:gd name="T7" fmla="*/ 20 h 94"/>
                <a:gd name="T8" fmla="*/ 98 w 98"/>
                <a:gd name="T9" fmla="*/ 33 h 94"/>
                <a:gd name="T10" fmla="*/ 98 w 98"/>
                <a:gd name="T11" fmla="*/ 49 h 94"/>
                <a:gd name="T12" fmla="*/ 98 w 98"/>
                <a:gd name="T13" fmla="*/ 61 h 94"/>
                <a:gd name="T14" fmla="*/ 90 w 98"/>
                <a:gd name="T15" fmla="*/ 78 h 94"/>
                <a:gd name="T16" fmla="*/ 77 w 98"/>
                <a:gd name="T17" fmla="*/ 86 h 94"/>
                <a:gd name="T18" fmla="*/ 65 w 98"/>
                <a:gd name="T19" fmla="*/ 94 h 94"/>
                <a:gd name="T20" fmla="*/ 49 w 98"/>
                <a:gd name="T21" fmla="*/ 94 h 94"/>
                <a:gd name="T22" fmla="*/ 32 w 98"/>
                <a:gd name="T23" fmla="*/ 94 h 94"/>
                <a:gd name="T24" fmla="*/ 20 w 98"/>
                <a:gd name="T25" fmla="*/ 86 h 94"/>
                <a:gd name="T26" fmla="*/ 12 w 98"/>
                <a:gd name="T27" fmla="*/ 78 h 94"/>
                <a:gd name="T28" fmla="*/ 4 w 98"/>
                <a:gd name="T29" fmla="*/ 61 h 94"/>
                <a:gd name="T30" fmla="*/ 0 w 98"/>
                <a:gd name="T31" fmla="*/ 49 h 94"/>
                <a:gd name="T32" fmla="*/ 4 w 98"/>
                <a:gd name="T33" fmla="*/ 33 h 94"/>
                <a:gd name="T34" fmla="*/ 12 w 98"/>
                <a:gd name="T35" fmla="*/ 20 h 94"/>
                <a:gd name="T36" fmla="*/ 20 w 98"/>
                <a:gd name="T37" fmla="*/ 8 h 94"/>
                <a:gd name="T38" fmla="*/ 32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5" y="0"/>
                  </a:lnTo>
                  <a:lnTo>
                    <a:pt x="77" y="8"/>
                  </a:lnTo>
                  <a:lnTo>
                    <a:pt x="90" y="20"/>
                  </a:lnTo>
                  <a:lnTo>
                    <a:pt x="98" y="33"/>
                  </a:lnTo>
                  <a:lnTo>
                    <a:pt x="98" y="49"/>
                  </a:lnTo>
                  <a:lnTo>
                    <a:pt x="98" y="61"/>
                  </a:lnTo>
                  <a:lnTo>
                    <a:pt x="90" y="78"/>
                  </a:lnTo>
                  <a:lnTo>
                    <a:pt x="77" y="86"/>
                  </a:lnTo>
                  <a:lnTo>
                    <a:pt x="65" y="94"/>
                  </a:lnTo>
                  <a:lnTo>
                    <a:pt x="49" y="94"/>
                  </a:lnTo>
                  <a:lnTo>
                    <a:pt x="32" y="94"/>
                  </a:lnTo>
                  <a:lnTo>
                    <a:pt x="20" y="86"/>
                  </a:lnTo>
                  <a:lnTo>
                    <a:pt x="12" y="78"/>
                  </a:lnTo>
                  <a:lnTo>
                    <a:pt x="4" y="61"/>
                  </a:lnTo>
                  <a:lnTo>
                    <a:pt x="0" y="49"/>
                  </a:lnTo>
                  <a:lnTo>
                    <a:pt x="4" y="33"/>
                  </a:lnTo>
                  <a:lnTo>
                    <a:pt x="12" y="20"/>
                  </a:lnTo>
                  <a:lnTo>
                    <a:pt x="20" y="8"/>
                  </a:lnTo>
                  <a:lnTo>
                    <a:pt x="32"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9" name="Group 168"/>
          <p:cNvGrpSpPr/>
          <p:nvPr/>
        </p:nvGrpSpPr>
        <p:grpSpPr>
          <a:xfrm>
            <a:off x="1427385" y="1190676"/>
            <a:ext cx="453235" cy="460051"/>
            <a:chOff x="2242220" y="2869230"/>
            <a:chExt cx="597696" cy="606685"/>
          </a:xfrm>
        </p:grpSpPr>
        <p:sp>
          <p:nvSpPr>
            <p:cNvPr id="170" name="Freeform 806"/>
            <p:cNvSpPr>
              <a:spLocks noEditPoints="1"/>
            </p:cNvSpPr>
            <p:nvPr/>
          </p:nvSpPr>
          <p:spPr bwMode="auto">
            <a:xfrm>
              <a:off x="2242220" y="2869230"/>
              <a:ext cx="597696" cy="60668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useBgFill="1">
          <p:nvSpPr>
            <p:cNvPr id="171" name="Isosceles Triangle 170"/>
            <p:cNvSpPr/>
            <p:nvPr/>
          </p:nvSpPr>
          <p:spPr>
            <a:xfrm>
              <a:off x="2380599" y="3171762"/>
              <a:ext cx="320938" cy="30415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4"/>
              <a:endParaRPr lang="en-US" sz="2933" dirty="0">
                <a:solidFill>
                  <a:prstClr val="white"/>
                </a:solidFill>
              </a:endParaRPr>
            </a:p>
          </p:txBody>
        </p:sp>
      </p:grpSp>
    </p:spTree>
    <p:extLst>
      <p:ext uri="{BB962C8B-B14F-4D97-AF65-F5344CB8AC3E}">
        <p14:creationId xmlns:p14="http://schemas.microsoft.com/office/powerpoint/2010/main" val="377064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ext Placeholder 3"/>
          <p:cNvSpPr txBox="1">
            <a:spLocks/>
          </p:cNvSpPr>
          <p:nvPr/>
        </p:nvSpPr>
        <p:spPr bwMode="auto">
          <a:xfrm>
            <a:off x="-160118" y="6079536"/>
            <a:ext cx="3758258" cy="260163"/>
          </a:xfrm>
          <a:prstGeom prst="rect">
            <a:avLst/>
          </a:prstGeom>
          <a:noFill/>
          <a:ln w="9525">
            <a:noFill/>
            <a:miter lim="800000"/>
            <a:headEnd/>
            <a:tailEnd/>
          </a:ln>
          <a:effectLst/>
        </p:spPr>
        <p:txBody>
          <a:bodyPr vert="horz" wrap="square" lIns="108845" tIns="54423" rIns="108845" bIns="54423" numCol="1" anchor="t" anchorCtr="0" compatLnSpc="1">
            <a:prstTxWarp prst="textNoShape">
              <a:avLst/>
            </a:prstTxWarp>
            <a:noAutofit/>
          </a:bodyPr>
          <a:lstStyle>
            <a:lvl1pPr marL="322004" indent="-322004" algn="l" rtl="0" eaLnBrk="1" fontAlgn="base" hangingPunct="1">
              <a:lnSpc>
                <a:spcPct val="95000"/>
              </a:lnSpc>
              <a:spcBef>
                <a:spcPct val="30000"/>
              </a:spcBef>
              <a:spcAft>
                <a:spcPct val="0"/>
              </a:spcAft>
              <a:buClr>
                <a:schemeClr val="tx1"/>
              </a:buClr>
              <a:buFont typeface="Arial" pitchFamily="34" charset="0"/>
              <a:buChar char="•"/>
              <a:defRPr sz="3600">
                <a:solidFill>
                  <a:schemeClr val="tx1"/>
                </a:solidFill>
                <a:effectLst>
                  <a:outerShdw blurRad="38100" dist="38100" dir="2700000" algn="tl">
                    <a:srgbClr val="000000">
                      <a:alpha val="43137"/>
                    </a:srgbClr>
                  </a:outerShdw>
                </a:effectLst>
                <a:latin typeface="+mn-lt"/>
                <a:ea typeface="+mn-ea"/>
                <a:cs typeface="+mn-cs"/>
              </a:defRPr>
            </a:lvl1pPr>
            <a:lvl2pPr marL="814081" indent="-322004" algn="l" rtl="0" eaLnBrk="1" fontAlgn="base" hangingPunct="1">
              <a:lnSpc>
                <a:spcPct val="95000"/>
              </a:lnSpc>
              <a:spcBef>
                <a:spcPct val="30000"/>
              </a:spcBef>
              <a:spcAft>
                <a:spcPct val="0"/>
              </a:spcAft>
              <a:buClr>
                <a:schemeClr val="tx1"/>
              </a:buClr>
              <a:buChar char="–"/>
              <a:defRPr sz="3100">
                <a:solidFill>
                  <a:schemeClr val="tx1"/>
                </a:solidFill>
                <a:effectLst>
                  <a:outerShdw blurRad="38100" dist="38100" dir="2700000" algn="tl">
                    <a:srgbClr val="000000">
                      <a:alpha val="43137"/>
                    </a:srgbClr>
                  </a:outerShdw>
                </a:effectLst>
                <a:latin typeface="+mn-lt"/>
                <a:cs typeface="+mn-cs"/>
              </a:defRPr>
            </a:lvl2pPr>
            <a:lvl3pPr marL="1306155" indent="-322004" algn="l" rtl="0" eaLnBrk="1" fontAlgn="base" hangingPunct="1">
              <a:lnSpc>
                <a:spcPct val="95000"/>
              </a:lnSpc>
              <a:spcBef>
                <a:spcPct val="30000"/>
              </a:spcBef>
              <a:spcAft>
                <a:spcPct val="0"/>
              </a:spcAft>
              <a:buClr>
                <a:schemeClr val="tx1"/>
              </a:buClr>
              <a:buChar char="–"/>
              <a:defRPr sz="2900">
                <a:solidFill>
                  <a:schemeClr val="tx1"/>
                </a:solidFill>
                <a:effectLst>
                  <a:outerShdw blurRad="38100" dist="38100" dir="2700000" algn="tl">
                    <a:srgbClr val="000000">
                      <a:alpha val="43137"/>
                    </a:srgbClr>
                  </a:outerShdw>
                </a:effectLst>
                <a:latin typeface="+mn-lt"/>
                <a:cs typeface="+mn-cs"/>
              </a:defRPr>
            </a:lvl3pPr>
            <a:lvl4pPr marL="1975107" indent="-342413"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4pPr>
            <a:lvl5pPr marL="246718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5pPr>
            <a:lvl6pPr marL="3120260"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6pPr>
            <a:lvl7pPr marL="3773337"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7pPr>
            <a:lvl8pPr marL="4426414"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8pPr>
            <a:lvl9pPr marL="507949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9pPr>
          </a:lstStyle>
          <a:p>
            <a:pPr marL="0" indent="0" algn="ctr" defTabSz="668226">
              <a:buClr>
                <a:prstClr val="white"/>
              </a:buClr>
              <a:buNone/>
              <a:defRPr/>
            </a:pPr>
            <a:r>
              <a:rPr lang="en-US" sz="800" kern="0" dirty="0">
                <a:solidFill>
                  <a:prstClr val="white"/>
                </a:solidFill>
                <a:effectLst/>
              </a:rPr>
              <a:t>* Other names and brands may be claimed as the property of others.</a:t>
            </a:r>
          </a:p>
        </p:txBody>
      </p:sp>
      <p:sp>
        <p:nvSpPr>
          <p:cNvPr id="76" name="Title 1"/>
          <p:cNvSpPr txBox="1">
            <a:spLocks/>
          </p:cNvSpPr>
          <p:nvPr/>
        </p:nvSpPr>
        <p:spPr>
          <a:xfrm>
            <a:off x="0" y="0"/>
            <a:ext cx="11509066" cy="907941"/>
          </a:xfrm>
          <a:prstGeom prst="rect">
            <a:avLst/>
          </a:prstGeom>
          <a:noFill/>
          <a:ln w="9525">
            <a:noFill/>
            <a:miter lim="800000"/>
            <a:headEnd/>
            <a:tailEnd/>
          </a:ln>
          <a:effectLst/>
        </p:spPr>
        <p:txBody>
          <a:bodyPr vert="horz" wrap="square" lIns="76200" tIns="38100" rIns="76200" bIns="38100" numCol="1" rtlCol="0" anchor="t" anchorCtr="0" compatLnSpc="1">
            <a:prstTxWarp prst="textNoShape">
              <a:avLst/>
            </a:prstTxWarp>
            <a:spAutoFit/>
          </a:bodyPr>
          <a:lstStyle>
            <a:lvl1pPr defTabSz="1463040" fontAlgn="base">
              <a:lnSpc>
                <a:spcPct val="100000"/>
              </a:lnSpc>
              <a:spcBef>
                <a:spcPct val="0"/>
              </a:spcBef>
              <a:spcAft>
                <a:spcPct val="0"/>
              </a:spcAft>
              <a:defRPr sz="4480" b="0">
                <a:solidFill>
                  <a:schemeClr val="tx1">
                    <a:alpha val="90000"/>
                  </a:schemeClr>
                </a:solidFill>
                <a:effectLst/>
                <a:ea typeface="+mj-ea"/>
                <a:cs typeface="+mj-cs"/>
              </a:defRPr>
            </a:lvl1pPr>
            <a:lvl2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2pPr>
            <a:lvl3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3pPr>
            <a:lvl4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4pPr>
            <a:lvl5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5pPr>
            <a:lvl6pPr marL="541206"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6pPr>
            <a:lvl7pPr marL="1082410"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7pPr>
            <a:lvl8pPr marL="1623614"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8pPr>
            <a:lvl9pPr marL="2164817"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9pPr>
          </a:lstStyle>
          <a:p>
            <a:r>
              <a:rPr lang="en-US" sz="5400" kern="0" spc="100" dirty="0" smtClean="0">
                <a:solidFill>
                  <a:srgbClr val="F3D54E"/>
                </a:solidFill>
                <a:effectLst>
                  <a:outerShdw blurRad="431800" algn="ctr" rotWithShape="0">
                    <a:prstClr val="black"/>
                  </a:outerShdw>
                </a:effectLst>
                <a:latin typeface="+mj-lt"/>
              </a:rPr>
              <a:t>Intel </a:t>
            </a:r>
            <a:r>
              <a:rPr lang="en-US" sz="5400" dirty="0">
                <a:solidFill>
                  <a:prstClr val="white">
                    <a:alpha val="90000"/>
                  </a:prstClr>
                </a:solidFill>
                <a:latin typeface="+mj-lt"/>
              </a:rPr>
              <a:t>is Partnering with the </a:t>
            </a:r>
            <a:r>
              <a:rPr lang="en-US" sz="5400" dirty="0" smtClean="0">
                <a:solidFill>
                  <a:prstClr val="white">
                    <a:alpha val="90000"/>
                  </a:prstClr>
                </a:solidFill>
                <a:latin typeface="+mj-lt"/>
              </a:rPr>
              <a:t>Ecosystem</a:t>
            </a:r>
            <a:endParaRPr lang="en-US" sz="5400" dirty="0">
              <a:solidFill>
                <a:prstClr val="white">
                  <a:alpha val="90000"/>
                </a:prstClr>
              </a:solidFill>
              <a:latin typeface="+mj-lt"/>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4889" y="1277428"/>
            <a:ext cx="3126379" cy="1483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473" y="1111016"/>
            <a:ext cx="11687595" cy="45017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1740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Down Arrow 33"/>
          <p:cNvSpPr/>
          <p:nvPr/>
        </p:nvSpPr>
        <p:spPr bwMode="auto">
          <a:xfrm flipV="1">
            <a:off x="436689" y="1363217"/>
            <a:ext cx="700736" cy="4669708"/>
          </a:xfrm>
          <a:prstGeom prst="down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999" b="1">
              <a:solidFill>
                <a:prstClr val="black"/>
              </a:solidFill>
              <a:cs typeface="Arial" pitchFamily="34" charset="0"/>
            </a:endParaRPr>
          </a:p>
        </p:txBody>
      </p:sp>
      <p:sp>
        <p:nvSpPr>
          <p:cNvPr id="50" name="Down Arrow 49"/>
          <p:cNvSpPr/>
          <p:nvPr/>
        </p:nvSpPr>
        <p:spPr bwMode="auto">
          <a:xfrm rot="5400000" flipV="1">
            <a:off x="5768116" y="463987"/>
            <a:ext cx="651541" cy="10972800"/>
          </a:xfrm>
          <a:prstGeom prst="down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999" b="1">
              <a:solidFill>
                <a:prstClr val="black"/>
              </a:solidFill>
              <a:cs typeface="Arial" pitchFamily="34" charset="0"/>
            </a:endParaRPr>
          </a:p>
        </p:txBody>
      </p:sp>
      <p:sp>
        <p:nvSpPr>
          <p:cNvPr id="35" name="Down Arrow 34"/>
          <p:cNvSpPr/>
          <p:nvPr/>
        </p:nvSpPr>
        <p:spPr bwMode="auto">
          <a:xfrm rot="14579220" flipV="1">
            <a:off x="5255556" y="-1996388"/>
            <a:ext cx="651541" cy="11171047"/>
          </a:xfrm>
          <a:prstGeom prst="downArrow">
            <a:avLst/>
          </a:prstGeom>
          <a:gradFill flip="none" rotWithShape="1">
            <a:gsLst>
              <a:gs pos="0">
                <a:schemeClr val="accent1"/>
              </a:gs>
              <a:gs pos="100000">
                <a:schemeClr val="accent4"/>
              </a:gs>
            </a:gsLst>
            <a:lin ang="16200000" scaled="0"/>
            <a:tileRect/>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r" defTabSz="609546" eaLnBrk="0" hangingPunct="0"/>
            <a:endParaRPr lang="en-US" sz="1999" b="1" dirty="0">
              <a:solidFill>
                <a:prstClr val="white"/>
              </a:solidFill>
              <a:cs typeface="Arial" pitchFamily="34" charset="0"/>
            </a:endParaRPr>
          </a:p>
        </p:txBody>
      </p:sp>
      <p:pic>
        <p:nvPicPr>
          <p:cNvPr id="2056" name="Picture 8"/>
          <p:cNvPicPr>
            <a:picLocks noChangeAspect="1" noChangeArrowheads="1"/>
          </p:cNvPicPr>
          <p:nvPr/>
        </p:nvPicPr>
        <p:blipFill rotWithShape="1">
          <a:blip r:embed="rId3" cstate="screen">
            <a:extLst>
              <a:ext uri="{BEBA8EAE-BF5A-486C-A8C5-ECC9F3942E4B}">
                <a14:imgProps xmlns:a14="http://schemas.microsoft.com/office/drawing/2010/main">
                  <a14:imgLayer r:embed="rId4">
                    <a14:imgEffect>
                      <a14:backgroundRemoval t="0" b="100000" l="0" r="99408">
                        <a14:foregroundMark x1="27811" y1="29752" x2="27811" y2="29752"/>
                        <a14:foregroundMark x1="23077" y1="39669" x2="23077" y2="39669"/>
                        <a14:foregroundMark x1="20118" y1="42149" x2="20118" y2="42149"/>
                        <a14:foregroundMark x1="23669" y1="38017" x2="23669" y2="38017"/>
                      </a14:backgroundRemoval>
                    </a14:imgEffect>
                  </a14:imgLayer>
                </a14:imgProps>
              </a:ext>
              <a:ext uri="{28A0092B-C50C-407E-A947-70E740481C1C}">
                <a14:useLocalDpi xmlns:a14="http://schemas.microsoft.com/office/drawing/2010/main"/>
              </a:ext>
            </a:extLst>
          </a:blip>
          <a:srcRect/>
          <a:stretch/>
        </p:blipFill>
        <p:spPr bwMode="auto">
          <a:xfrm>
            <a:off x="1896727" y="4983216"/>
            <a:ext cx="702027" cy="5052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itle 8"/>
          <p:cNvSpPr>
            <a:spLocks noGrp="1"/>
          </p:cNvSpPr>
          <p:nvPr>
            <p:ph type="title" idx="4294967295"/>
          </p:nvPr>
        </p:nvSpPr>
        <p:spPr>
          <a:xfrm>
            <a:off x="0" y="222127"/>
            <a:ext cx="10972800" cy="674031"/>
          </a:xfrm>
        </p:spPr>
        <p:txBody>
          <a:bodyPr/>
          <a:lstStyle/>
          <a:p>
            <a:r>
              <a:rPr lang="en-US" sz="5400" dirty="0">
                <a:solidFill>
                  <a:srgbClr val="F3D54E">
                    <a:alpha val="90000"/>
                  </a:srgbClr>
                </a:solidFill>
              </a:rPr>
              <a:t>IoT end-to-end </a:t>
            </a:r>
            <a:r>
              <a:rPr lang="en-US" sz="5400" dirty="0" smtClean="0">
                <a:solidFill>
                  <a:schemeClr val="tx1"/>
                </a:solidFill>
              </a:rPr>
              <a:t>scalability with Intel</a:t>
            </a:r>
            <a:endParaRPr lang="en-US" sz="5400" dirty="0">
              <a:solidFill>
                <a:schemeClr val="tx1"/>
              </a:solidFill>
            </a:endParaRPr>
          </a:p>
        </p:txBody>
      </p:sp>
      <p:sp>
        <p:nvSpPr>
          <p:cNvPr id="21" name="Oval 20"/>
          <p:cNvSpPr/>
          <p:nvPr/>
        </p:nvSpPr>
        <p:spPr bwMode="auto">
          <a:xfrm>
            <a:off x="1575265" y="5307012"/>
            <a:ext cx="2725505" cy="529917"/>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27" name="Oval 26"/>
          <p:cNvSpPr/>
          <p:nvPr/>
        </p:nvSpPr>
        <p:spPr bwMode="auto">
          <a:xfrm>
            <a:off x="3660469" y="4144958"/>
            <a:ext cx="1884103" cy="844633"/>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33" name="Oval 32"/>
          <p:cNvSpPr/>
          <p:nvPr/>
        </p:nvSpPr>
        <p:spPr bwMode="auto">
          <a:xfrm>
            <a:off x="2785744" y="4836775"/>
            <a:ext cx="1502339" cy="554376"/>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48" name="TextBox 47"/>
          <p:cNvSpPr txBox="1"/>
          <p:nvPr/>
        </p:nvSpPr>
        <p:spPr>
          <a:xfrm>
            <a:off x="3097608" y="5010815"/>
            <a:ext cx="1096217" cy="276973"/>
          </a:xfrm>
          <a:prstGeom prst="rect">
            <a:avLst/>
          </a:prstGeom>
          <a:noFill/>
        </p:spPr>
        <p:txBody>
          <a:bodyPr wrap="square" lIns="91400" tIns="45707" rIns="91400" bIns="45707" rtlCol="0">
            <a:spAutoFit/>
          </a:bodyPr>
          <a:lstStyle/>
          <a:p>
            <a:pPr defTabSz="609546"/>
            <a:r>
              <a:rPr lang="en-US" sz="1200" dirty="0"/>
              <a:t>M-Core </a:t>
            </a:r>
            <a:r>
              <a:rPr lang="en-US" sz="1200" dirty="0" err="1"/>
              <a:t>SoCs</a:t>
            </a:r>
            <a:endParaRPr lang="en-US" sz="1200" dirty="0"/>
          </a:p>
        </p:txBody>
      </p:sp>
      <p:sp>
        <p:nvSpPr>
          <p:cNvPr id="42" name="TextBox 41"/>
          <p:cNvSpPr txBox="1"/>
          <p:nvPr/>
        </p:nvSpPr>
        <p:spPr>
          <a:xfrm>
            <a:off x="4363724" y="4494485"/>
            <a:ext cx="1105203" cy="461639"/>
          </a:xfrm>
          <a:prstGeom prst="rect">
            <a:avLst/>
          </a:prstGeom>
          <a:noFill/>
        </p:spPr>
        <p:txBody>
          <a:bodyPr wrap="square" lIns="91400" tIns="45707" rIns="91400" bIns="45707" rtlCol="0">
            <a:spAutoFit/>
          </a:bodyPr>
          <a:lstStyle/>
          <a:p>
            <a:pPr defTabSz="609546"/>
            <a:r>
              <a:rPr lang="en-US" sz="1200" dirty="0"/>
              <a:t>Intel® Atom™ </a:t>
            </a:r>
            <a:br>
              <a:rPr lang="en-US" sz="1200" dirty="0"/>
            </a:br>
            <a:r>
              <a:rPr lang="en-US" sz="1200" dirty="0"/>
              <a:t>Processor</a:t>
            </a:r>
          </a:p>
        </p:txBody>
      </p:sp>
      <p:sp>
        <p:nvSpPr>
          <p:cNvPr id="46" name="Oval 45"/>
          <p:cNvSpPr/>
          <p:nvPr/>
        </p:nvSpPr>
        <p:spPr bwMode="auto">
          <a:xfrm>
            <a:off x="5180530" y="2923870"/>
            <a:ext cx="2063591" cy="1478764"/>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49" name="Oval 48"/>
          <p:cNvSpPr/>
          <p:nvPr/>
        </p:nvSpPr>
        <p:spPr bwMode="auto">
          <a:xfrm>
            <a:off x="7060270" y="1595277"/>
            <a:ext cx="3178599" cy="1559599"/>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cs typeface="Arial" pitchFamily="34" charset="0"/>
            </a:endParaRPr>
          </a:p>
        </p:txBody>
      </p:sp>
      <p:sp>
        <p:nvSpPr>
          <p:cNvPr id="4" name="TextBox 3"/>
          <p:cNvSpPr txBox="1"/>
          <p:nvPr/>
        </p:nvSpPr>
        <p:spPr>
          <a:xfrm rot="16200000">
            <a:off x="-17472" y="3352623"/>
            <a:ext cx="1571183" cy="369306"/>
          </a:xfrm>
          <a:prstGeom prst="rect">
            <a:avLst/>
          </a:prstGeom>
          <a:noFill/>
        </p:spPr>
        <p:txBody>
          <a:bodyPr wrap="none" lIns="91400" tIns="45707" rIns="91400" bIns="45707" rtlCol="0" anchor="ctr">
            <a:spAutoFit/>
          </a:bodyPr>
          <a:lstStyle/>
          <a:p>
            <a:pPr algn="ctr" defTabSz="609546"/>
            <a:r>
              <a:rPr lang="en-US" b="1" dirty="0">
                <a:solidFill>
                  <a:prstClr val="black"/>
                </a:solidFill>
              </a:rPr>
              <a:t>Performance</a:t>
            </a:r>
          </a:p>
        </p:txBody>
      </p:sp>
      <p:sp>
        <p:nvSpPr>
          <p:cNvPr id="25" name="TextBox 24"/>
          <p:cNvSpPr txBox="1"/>
          <p:nvPr/>
        </p:nvSpPr>
        <p:spPr>
          <a:xfrm>
            <a:off x="5216702" y="5765739"/>
            <a:ext cx="1458973" cy="369306"/>
          </a:xfrm>
          <a:prstGeom prst="rect">
            <a:avLst/>
          </a:prstGeom>
          <a:noFill/>
        </p:spPr>
        <p:txBody>
          <a:bodyPr wrap="none" lIns="91400" tIns="45707" rIns="91400" bIns="45707" rtlCol="0" anchor="ctr">
            <a:spAutoFit/>
          </a:bodyPr>
          <a:lstStyle/>
          <a:p>
            <a:pPr algn="ctr" defTabSz="609546"/>
            <a:r>
              <a:rPr lang="en-US" b="1" dirty="0">
                <a:solidFill>
                  <a:prstClr val="black"/>
                </a:solidFill>
              </a:rPr>
              <a:t>Capabilities</a:t>
            </a:r>
          </a:p>
        </p:txBody>
      </p:sp>
      <p:sp>
        <p:nvSpPr>
          <p:cNvPr id="5" name="TextBox 4"/>
          <p:cNvSpPr txBox="1"/>
          <p:nvPr/>
        </p:nvSpPr>
        <p:spPr>
          <a:xfrm>
            <a:off x="1827781" y="4655884"/>
            <a:ext cx="905936" cy="369306"/>
          </a:xfrm>
          <a:prstGeom prst="rect">
            <a:avLst/>
          </a:prstGeom>
          <a:noFill/>
        </p:spPr>
        <p:txBody>
          <a:bodyPr wrap="none" lIns="91400" tIns="45707" rIns="91400" bIns="45707" rtlCol="0">
            <a:spAutoFit/>
          </a:bodyPr>
          <a:lstStyle/>
          <a:p>
            <a:pPr defTabSz="609546"/>
            <a:r>
              <a:rPr lang="en-US" sz="900" dirty="0"/>
              <a:t>Intel® Quark™ </a:t>
            </a:r>
            <a:br>
              <a:rPr lang="en-US" sz="900" dirty="0"/>
            </a:br>
            <a:r>
              <a:rPr lang="en-US" sz="900" dirty="0"/>
              <a:t>U-Series</a:t>
            </a:r>
          </a:p>
        </p:txBody>
      </p:sp>
      <p:sp>
        <p:nvSpPr>
          <p:cNvPr id="8" name="TextBox 7"/>
          <p:cNvSpPr txBox="1"/>
          <p:nvPr/>
        </p:nvSpPr>
        <p:spPr>
          <a:xfrm rot="20087040">
            <a:off x="9816566" y="1114727"/>
            <a:ext cx="638234" cy="276973"/>
          </a:xfrm>
          <a:prstGeom prst="rect">
            <a:avLst/>
          </a:prstGeom>
          <a:noFill/>
          <a:scene3d>
            <a:camera prst="orthographicFront">
              <a:rot lat="0" lon="0" rev="180000"/>
            </a:camera>
            <a:lightRig rig="threePt" dir="t"/>
          </a:scene3d>
        </p:spPr>
        <p:txBody>
          <a:bodyPr wrap="none" lIns="91400" tIns="45707" rIns="91400" bIns="45707" rtlCol="0" anchor="ctr">
            <a:spAutoFit/>
          </a:bodyPr>
          <a:lstStyle/>
          <a:p>
            <a:pPr algn="ctr" defTabSz="609546"/>
            <a:r>
              <a:rPr lang="en-US" sz="1200" b="1" dirty="0">
                <a:solidFill>
                  <a:prstClr val="black"/>
                </a:solidFill>
              </a:rPr>
              <a:t>Power</a:t>
            </a:r>
          </a:p>
        </p:txBody>
      </p:sp>
      <p:sp>
        <p:nvSpPr>
          <p:cNvPr id="36" name="TextBox 35"/>
          <p:cNvSpPr txBox="1"/>
          <p:nvPr/>
        </p:nvSpPr>
        <p:spPr>
          <a:xfrm>
            <a:off x="5946186" y="3754693"/>
            <a:ext cx="1051810" cy="461639"/>
          </a:xfrm>
          <a:prstGeom prst="rect">
            <a:avLst/>
          </a:prstGeom>
          <a:noFill/>
        </p:spPr>
        <p:txBody>
          <a:bodyPr wrap="none" lIns="91400" tIns="45707" rIns="91400" bIns="45707" rtlCol="0">
            <a:spAutoFit/>
          </a:bodyPr>
          <a:lstStyle/>
          <a:p>
            <a:pPr defTabSz="609546"/>
            <a:r>
              <a:rPr lang="en-US" sz="1200" dirty="0"/>
              <a:t>Intel® Core™ </a:t>
            </a:r>
            <a:br>
              <a:rPr lang="en-US" sz="1200" dirty="0"/>
            </a:br>
            <a:r>
              <a:rPr lang="en-US" sz="1200" dirty="0"/>
              <a:t>Processor</a:t>
            </a:r>
          </a:p>
        </p:txBody>
      </p:sp>
      <p:sp>
        <p:nvSpPr>
          <p:cNvPr id="37" name="TextBox 36"/>
          <p:cNvSpPr txBox="1"/>
          <p:nvPr/>
        </p:nvSpPr>
        <p:spPr>
          <a:xfrm>
            <a:off x="7541038" y="2479053"/>
            <a:ext cx="2230017" cy="461639"/>
          </a:xfrm>
          <a:prstGeom prst="rect">
            <a:avLst/>
          </a:prstGeom>
          <a:noFill/>
        </p:spPr>
        <p:txBody>
          <a:bodyPr wrap="none" lIns="91400" tIns="45707" rIns="91400" bIns="45707" rtlCol="0">
            <a:spAutoFit/>
          </a:bodyPr>
          <a:lstStyle/>
          <a:p>
            <a:pPr defTabSz="609546"/>
            <a:r>
              <a:rPr lang="en-US" sz="1200" dirty="0"/>
              <a:t>Intel® Xeon® Processor and </a:t>
            </a:r>
            <a:br>
              <a:rPr lang="en-US" sz="1200" dirty="0"/>
            </a:br>
            <a:r>
              <a:rPr lang="en-US" sz="1200" dirty="0"/>
              <a:t>Intel® Xeon Phi™ Coprocessor</a:t>
            </a:r>
            <a:endParaRPr lang="en-US" sz="1200" baseline="30000" dirty="0"/>
          </a:p>
        </p:txBody>
      </p:sp>
      <p:sp>
        <p:nvSpPr>
          <p:cNvPr id="41" name="Oval 40"/>
          <p:cNvSpPr/>
          <p:nvPr/>
        </p:nvSpPr>
        <p:spPr bwMode="auto">
          <a:xfrm>
            <a:off x="714552" y="5857206"/>
            <a:ext cx="3066373" cy="379869"/>
          </a:xfrm>
          <a:prstGeom prst="ellipse">
            <a:avLst/>
          </a:prstGeom>
          <a:solidFill>
            <a:schemeClr val="tx2">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srgbClr val="92D050"/>
              </a:solidFill>
              <a:cs typeface="Arial" pitchFamily="34" charset="0"/>
            </a:endParaRPr>
          </a:p>
        </p:txBody>
      </p:sp>
      <p:pic>
        <p:nvPicPr>
          <p:cNvPr id="45" name="Picture 4"/>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2833512" y="4337824"/>
            <a:ext cx="514241" cy="6856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7" name="Picture 4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155015" y="3369068"/>
            <a:ext cx="502780" cy="653613"/>
          </a:xfrm>
          <a:prstGeom prst="rect">
            <a:avLst/>
          </a:prstGeom>
        </p:spPr>
      </p:pic>
      <p:pic>
        <p:nvPicPr>
          <p:cNvPr id="52" name="Picture 5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747941" y="3047848"/>
            <a:ext cx="513952" cy="648027"/>
          </a:xfrm>
          <a:prstGeom prst="rect">
            <a:avLst/>
          </a:prstGeom>
        </p:spPr>
      </p:pic>
      <p:pic>
        <p:nvPicPr>
          <p:cNvPr id="54" name="Picture 53"/>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335480" y="2807041"/>
            <a:ext cx="513952" cy="659200"/>
          </a:xfrm>
          <a:prstGeom prst="rect">
            <a:avLst/>
          </a:prstGeom>
        </p:spPr>
      </p:pic>
      <p:pic>
        <p:nvPicPr>
          <p:cNvPr id="55" name="Picture 54"/>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8845456" y="1574089"/>
            <a:ext cx="497192" cy="664785"/>
          </a:xfrm>
          <a:prstGeom prst="rect">
            <a:avLst/>
          </a:prstGeom>
        </p:spPr>
      </p:pic>
      <p:pic>
        <p:nvPicPr>
          <p:cNvPr id="56" name="Picture 55"/>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8167376" y="1780357"/>
            <a:ext cx="513952" cy="659200"/>
          </a:xfrm>
          <a:prstGeom prst="rect">
            <a:avLst/>
          </a:prstGeom>
        </p:spPr>
      </p:pic>
      <p:pic>
        <p:nvPicPr>
          <p:cNvPr id="57" name="Picture 56"/>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4053019" y="3829753"/>
            <a:ext cx="533652" cy="700672"/>
          </a:xfrm>
          <a:prstGeom prst="rect">
            <a:avLst/>
          </a:prstGeom>
        </p:spPr>
      </p:pic>
      <p:cxnSp>
        <p:nvCxnSpPr>
          <p:cNvPr id="12" name="Straight Arrow Connector 11"/>
          <p:cNvCxnSpPr/>
          <p:nvPr/>
        </p:nvCxnSpPr>
        <p:spPr>
          <a:xfrm>
            <a:off x="5747942" y="1257067"/>
            <a:ext cx="3541799"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779815" y="1094417"/>
            <a:ext cx="1478052" cy="420041"/>
          </a:xfrm>
          <a:prstGeom prst="rect">
            <a:avLst/>
          </a:prstGeom>
          <a:solidFill>
            <a:schemeClr val="bg2"/>
          </a:solidFill>
        </p:spPr>
        <p:txBody>
          <a:bodyPr vert="horz" wrap="square" lIns="0" tIns="0" rIns="0" bIns="0" rtlCol="0">
            <a:noAutofit/>
          </a:bodyPr>
          <a:lstStyle/>
          <a:p>
            <a:pPr algn="ctr" defTabSz="914340"/>
            <a:r>
              <a:rPr lang="en-US" sz="800" b="1" dirty="0"/>
              <a:t>Level 3: Workflow</a:t>
            </a:r>
          </a:p>
          <a:p>
            <a:pPr algn="ctr" defTabSz="914340"/>
            <a:r>
              <a:rPr lang="en-US" sz="800" b="1" dirty="0"/>
              <a:t>Control &amp; Automation</a:t>
            </a:r>
          </a:p>
          <a:p>
            <a:pPr algn="ctr" defTabSz="914340"/>
            <a:r>
              <a:rPr lang="en-US" sz="1000" dirty="0"/>
              <a:t>Industrial PC, SCADA</a:t>
            </a:r>
          </a:p>
        </p:txBody>
      </p:sp>
      <p:cxnSp>
        <p:nvCxnSpPr>
          <p:cNvPr id="58" name="Straight Arrow Connector 57"/>
          <p:cNvCxnSpPr/>
          <p:nvPr/>
        </p:nvCxnSpPr>
        <p:spPr>
          <a:xfrm>
            <a:off x="2466931" y="2817745"/>
            <a:ext cx="2825911"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3145434" y="2544059"/>
            <a:ext cx="1478052" cy="721123"/>
          </a:xfrm>
          <a:prstGeom prst="rect">
            <a:avLst/>
          </a:prstGeom>
          <a:solidFill>
            <a:schemeClr val="bg2"/>
          </a:solidFill>
        </p:spPr>
        <p:txBody>
          <a:bodyPr vert="horz" wrap="square" lIns="0" tIns="0" rIns="0" bIns="0" rtlCol="0">
            <a:noAutofit/>
          </a:bodyPr>
          <a:lstStyle/>
          <a:p>
            <a:pPr algn="ctr" defTabSz="914340"/>
            <a:r>
              <a:rPr lang="en-US" sz="800" b="1" dirty="0"/>
              <a:t>Level 2: Monitoring, Supervisory Control, &amp; Automated Control</a:t>
            </a:r>
          </a:p>
          <a:p>
            <a:pPr algn="ctr" defTabSz="914340"/>
            <a:r>
              <a:rPr lang="en-US" sz="1000" dirty="0"/>
              <a:t>PLC, Machine Vision,</a:t>
            </a:r>
          </a:p>
          <a:p>
            <a:pPr algn="ctr" defTabSz="914340"/>
            <a:r>
              <a:rPr lang="en-US" sz="1000" dirty="0"/>
              <a:t>HMI, Motion Control</a:t>
            </a:r>
          </a:p>
        </p:txBody>
      </p:sp>
      <p:cxnSp>
        <p:nvCxnSpPr>
          <p:cNvPr id="60" name="Straight Arrow Connector 59"/>
          <p:cNvCxnSpPr/>
          <p:nvPr/>
        </p:nvCxnSpPr>
        <p:spPr>
          <a:xfrm>
            <a:off x="1238031" y="4146327"/>
            <a:ext cx="1447283"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61" name="TextBox 60"/>
          <p:cNvSpPr txBox="1"/>
          <p:nvPr/>
        </p:nvSpPr>
        <p:spPr>
          <a:xfrm>
            <a:off x="1572956" y="3833984"/>
            <a:ext cx="773353" cy="606593"/>
          </a:xfrm>
          <a:prstGeom prst="rect">
            <a:avLst/>
          </a:prstGeom>
          <a:solidFill>
            <a:schemeClr val="bg2"/>
          </a:solidFill>
        </p:spPr>
        <p:txBody>
          <a:bodyPr vert="horz" wrap="square" lIns="0" tIns="0" rIns="0" bIns="0" rtlCol="0">
            <a:noAutofit/>
          </a:bodyPr>
          <a:lstStyle/>
          <a:p>
            <a:pPr algn="ctr" defTabSz="914340"/>
            <a:r>
              <a:rPr lang="en-US" sz="800" b="1" dirty="0"/>
              <a:t>Level 1: Sensing &amp; Manipulation</a:t>
            </a:r>
          </a:p>
          <a:p>
            <a:pPr algn="ctr" defTabSz="914340"/>
            <a:r>
              <a:rPr lang="en-US" sz="1000" dirty="0"/>
              <a:t>PAC, Data</a:t>
            </a:r>
          </a:p>
          <a:p>
            <a:pPr algn="ctr" defTabSz="914340"/>
            <a:r>
              <a:rPr lang="en-US" sz="1000" dirty="0"/>
              <a:t>Acquisition</a:t>
            </a:r>
          </a:p>
        </p:txBody>
      </p:sp>
      <p:sp>
        <p:nvSpPr>
          <p:cNvPr id="18" name="Rectangle 17"/>
          <p:cNvSpPr/>
          <p:nvPr/>
        </p:nvSpPr>
        <p:spPr>
          <a:xfrm rot="14580000">
            <a:off x="10399705" y="892120"/>
            <a:ext cx="331096" cy="318544"/>
          </a:xfrm>
          <a:prstGeom prst="rect">
            <a:avLst/>
          </a:prstGeom>
          <a:gradFill>
            <a:gsLst>
              <a:gs pos="0">
                <a:schemeClr val="bg1"/>
              </a:gs>
              <a:gs pos="100000">
                <a:schemeClr val="accent4"/>
              </a:gs>
            </a:gsLst>
            <a:lin ang="162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40"/>
            <a:endParaRPr lang="en-US">
              <a:solidFill>
                <a:prstClr val="white"/>
              </a:solidFill>
            </a:endParaRPr>
          </a:p>
        </p:txBody>
      </p:sp>
      <p:pic>
        <p:nvPicPr>
          <p:cNvPr id="1026" name="Picture 2" descr="http://downloadt.advantech.com/download/downloadlit.aspx?LIT_ID=c8a06202-9248-4ed6-a2ad-4e8bbc202f54"/>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4240618" y="1779964"/>
            <a:ext cx="914399" cy="914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downloadt.advantech.com/download/downloadlit.aspx?LIT_ID=ba7c4253-844e-4d35-927e-7d23a7bd32bf"/>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5935329" y="1370511"/>
            <a:ext cx="1404369" cy="9144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downloadt.advantech.com/download/downloadlit.aspx?LIT_ID=b3e97af8-9b6e-48fb-ade7-a735d98f41e6"/>
          <p:cNvPicPr>
            <a:picLocks noChangeAspect="1" noChangeArrowheads="1"/>
          </p:cNvPicPr>
          <p:nvPr/>
        </p:nvPicPr>
        <p:blipFill>
          <a:blip r:embed="rId14" cstate="screen">
            <a:extLst>
              <a:ext uri="{28A0092B-C50C-407E-A947-70E740481C1C}">
                <a14:useLocalDpi xmlns:a14="http://schemas.microsoft.com/office/drawing/2010/main"/>
              </a:ext>
            </a:extLst>
          </a:blip>
          <a:srcRect/>
          <a:stretch>
            <a:fillRect/>
          </a:stretch>
        </p:blipFill>
        <p:spPr bwMode="auto">
          <a:xfrm>
            <a:off x="1330351" y="3009953"/>
            <a:ext cx="1270000" cy="914400"/>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p:cNvSpPr/>
          <p:nvPr/>
        </p:nvSpPr>
        <p:spPr>
          <a:xfrm>
            <a:off x="8681329" y="3466242"/>
            <a:ext cx="2898959" cy="1924909"/>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defTabSz="668231"/>
            <a:r>
              <a:rPr lang="en-US" sz="1500" b="1" u="sng" dirty="0">
                <a:solidFill>
                  <a:prstClr val="white"/>
                </a:solidFill>
              </a:rPr>
              <a:t>Cross-Platform Capabilities</a:t>
            </a:r>
            <a:endParaRPr lang="en-US" sz="1333" dirty="0">
              <a:solidFill>
                <a:prstClr val="white"/>
              </a:solidFill>
            </a:endParaRPr>
          </a:p>
          <a:p>
            <a:pPr algn="ctr" defTabSz="668231"/>
            <a:endParaRPr lang="en-US" sz="1333" dirty="0">
              <a:solidFill>
                <a:prstClr val="white"/>
              </a:solidFill>
            </a:endParaRPr>
          </a:p>
          <a:p>
            <a:pPr algn="ctr" defTabSz="668231"/>
            <a:r>
              <a:rPr lang="en-US" sz="1333" dirty="0">
                <a:solidFill>
                  <a:prstClr val="white"/>
                </a:solidFill>
              </a:rPr>
              <a:t>ECC Capabilities</a:t>
            </a:r>
          </a:p>
          <a:p>
            <a:pPr algn="ctr" defTabSz="668231"/>
            <a:r>
              <a:rPr lang="en-US" sz="1333" dirty="0">
                <a:solidFill>
                  <a:prstClr val="white"/>
                </a:solidFill>
              </a:rPr>
              <a:t>Extended Temp (-40</a:t>
            </a:r>
            <a:r>
              <a:rPr lang="en-US" sz="1333" baseline="30000" dirty="0">
                <a:solidFill>
                  <a:prstClr val="white"/>
                </a:solidFill>
              </a:rPr>
              <a:t>o</a:t>
            </a:r>
            <a:r>
              <a:rPr lang="en-US" sz="1333" dirty="0">
                <a:solidFill>
                  <a:prstClr val="white"/>
                </a:solidFill>
              </a:rPr>
              <a:t> to 85</a:t>
            </a:r>
            <a:r>
              <a:rPr lang="en-US" sz="1333" baseline="30000" dirty="0">
                <a:solidFill>
                  <a:prstClr val="white"/>
                </a:solidFill>
              </a:rPr>
              <a:t>o</a:t>
            </a:r>
            <a:r>
              <a:rPr lang="en-US" sz="1333" dirty="0">
                <a:solidFill>
                  <a:prstClr val="white"/>
                </a:solidFill>
              </a:rPr>
              <a:t>C)</a:t>
            </a:r>
          </a:p>
          <a:p>
            <a:pPr algn="ctr" defTabSz="668231"/>
            <a:r>
              <a:rPr lang="en-US" sz="1333" dirty="0">
                <a:solidFill>
                  <a:prstClr val="white"/>
                </a:solidFill>
              </a:rPr>
              <a:t>10+ Year Product Support</a:t>
            </a:r>
          </a:p>
          <a:p>
            <a:pPr algn="ctr" defTabSz="668231"/>
            <a:r>
              <a:rPr lang="en-US" sz="1333" dirty="0">
                <a:solidFill>
                  <a:prstClr val="white"/>
                </a:solidFill>
              </a:rPr>
              <a:t>Trusted Execution Environment</a:t>
            </a:r>
          </a:p>
          <a:p>
            <a:pPr algn="ctr" defTabSz="668231"/>
            <a:r>
              <a:rPr lang="en-US" sz="1333" dirty="0">
                <a:solidFill>
                  <a:prstClr val="white"/>
                </a:solidFill>
              </a:rPr>
              <a:t>Protected Boot and Storage</a:t>
            </a:r>
          </a:p>
          <a:p>
            <a:pPr algn="ctr" defTabSz="668231"/>
            <a:r>
              <a:rPr lang="en-US" sz="1333" dirty="0">
                <a:solidFill>
                  <a:prstClr val="white"/>
                </a:solidFill>
              </a:rPr>
              <a:t>Device and SW Identification</a:t>
            </a:r>
          </a:p>
        </p:txBody>
      </p:sp>
      <p:pic>
        <p:nvPicPr>
          <p:cNvPr id="53" name="Picture 52" descr="Arria10.jpg"/>
          <p:cNvPicPr>
            <a:picLocks noChangeAspect="1"/>
          </p:cNvPicPr>
          <p:nvPr/>
        </p:nvPicPr>
        <p:blipFill>
          <a:blip r:embed="rId15"/>
          <a:stretch>
            <a:fillRect/>
          </a:stretch>
        </p:blipFill>
        <p:spPr>
          <a:xfrm>
            <a:off x="6983399" y="2482873"/>
            <a:ext cx="501320" cy="501320"/>
          </a:xfrm>
          <a:prstGeom prst="rect">
            <a:avLst/>
          </a:prstGeom>
        </p:spPr>
      </p:pic>
      <p:pic>
        <p:nvPicPr>
          <p:cNvPr id="62" name="Picture 61"/>
          <p:cNvPicPr>
            <a:picLocks noChangeAspect="1"/>
          </p:cNvPicPr>
          <p:nvPr/>
        </p:nvPicPr>
        <p:blipFill rotWithShape="1">
          <a:blip r:embed="rId16" cstate="screen">
            <a:extLst>
              <a:ext uri="{28A0092B-C50C-407E-A947-70E740481C1C}">
                <a14:useLocalDpi xmlns:a14="http://schemas.microsoft.com/office/drawing/2010/main" val="0"/>
              </a:ext>
            </a:extLst>
          </a:blip>
          <a:srcRect b="49345"/>
          <a:stretch/>
        </p:blipFill>
        <p:spPr>
          <a:xfrm>
            <a:off x="6925454" y="3012631"/>
            <a:ext cx="1296383" cy="545847"/>
          </a:xfrm>
          <a:prstGeom prst="rect">
            <a:avLst/>
          </a:prstGeom>
        </p:spPr>
      </p:pic>
      <p:pic>
        <p:nvPicPr>
          <p:cNvPr id="64" name="Picture 63"/>
          <p:cNvPicPr>
            <a:picLocks noChangeAspect="1"/>
          </p:cNvPicPr>
          <p:nvPr/>
        </p:nvPicPr>
        <p:blipFill>
          <a:blip r:embed="rId17" cstate="screen">
            <a:extLst>
              <a:ext uri="{28A0092B-C50C-407E-A947-70E740481C1C}">
                <a14:useLocalDpi xmlns:a14="http://schemas.microsoft.com/office/drawing/2010/main" val="0"/>
              </a:ext>
            </a:extLst>
          </a:blip>
          <a:stretch>
            <a:fillRect/>
          </a:stretch>
        </p:blipFill>
        <p:spPr>
          <a:xfrm>
            <a:off x="1274079" y="5569786"/>
            <a:ext cx="1278748" cy="546132"/>
          </a:xfrm>
          <a:prstGeom prst="rect">
            <a:avLst/>
          </a:prstGeom>
        </p:spPr>
      </p:pic>
      <p:pic>
        <p:nvPicPr>
          <p:cNvPr id="65" name="Picture 3"/>
          <p:cNvPicPr>
            <a:picLocks noChangeAspect="1" noChangeArrowheads="1"/>
          </p:cNvPicPr>
          <p:nvPr/>
        </p:nvPicPr>
        <p:blipFill>
          <a:blip r:embed="rId18" cstate="print">
            <a:extLst>
              <a:ext uri="{28A0092B-C50C-407E-A947-70E740481C1C}">
                <a14:useLocalDpi xmlns:a14="http://schemas.microsoft.com/office/drawing/2010/main"/>
              </a:ext>
            </a:extLst>
          </a:blip>
          <a:srcRect/>
          <a:stretch>
            <a:fillRect/>
          </a:stretch>
        </p:blipFill>
        <p:spPr bwMode="auto">
          <a:xfrm>
            <a:off x="2293434" y="5472525"/>
            <a:ext cx="508327" cy="4366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Rectangle 65"/>
          <p:cNvSpPr/>
          <p:nvPr/>
        </p:nvSpPr>
        <p:spPr>
          <a:xfrm>
            <a:off x="9586864" y="1746247"/>
            <a:ext cx="1663673" cy="723468"/>
          </a:xfrm>
          <a:prstGeom prst="rect">
            <a:avLst/>
          </a:prstGeom>
        </p:spPr>
        <p:txBody>
          <a:bodyPr wrap="square">
            <a:spAutoFit/>
          </a:bodyPr>
          <a:lstStyle/>
          <a:p>
            <a:pPr defTabSz="609561">
              <a:lnSpc>
                <a:spcPct val="107000"/>
              </a:lnSpc>
            </a:pPr>
            <a:r>
              <a:rPr lang="en-US" sz="1500" b="1" dirty="0">
                <a:solidFill>
                  <a:srgbClr val="C00000"/>
                </a:solidFill>
                <a:latin typeface="Arial" panose="020B0604020202020204" pitchFamily="34" charset="0"/>
                <a:ea typeface="Calibri" panose="020F0502020204030204" pitchFamily="34" charset="0"/>
                <a:cs typeface="Times New Roman" panose="02020603050405020304" pitchFamily="18" charset="0"/>
              </a:rPr>
              <a:t>TITANIUM</a:t>
            </a:r>
          </a:p>
          <a:p>
            <a:pPr defTabSz="609561">
              <a:lnSpc>
                <a:spcPct val="107000"/>
              </a:lnSpc>
            </a:pPr>
            <a:r>
              <a:rPr lang="en-US" sz="2333" b="1" dirty="0">
                <a:solidFill>
                  <a:srgbClr val="C00000"/>
                </a:solidFill>
                <a:latin typeface="Calibri" panose="020F0502020204030204" pitchFamily="34" charset="0"/>
                <a:ea typeface="Calibri" panose="020F0502020204030204" pitchFamily="34" charset="0"/>
                <a:cs typeface="Times New Roman" panose="02020603050405020304" pitchFamily="18" charset="0"/>
              </a:rPr>
              <a:t>CONTROL</a:t>
            </a:r>
            <a:endParaRPr lang="en-US" sz="1500" b="1" dirty="0">
              <a:solidFill>
                <a:srgbClr val="C00000"/>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68" name="Picture 67"/>
          <p:cNvPicPr>
            <a:picLocks noChangeAspect="1"/>
          </p:cNvPicPr>
          <p:nvPr/>
        </p:nvPicPr>
        <p:blipFill>
          <a:blip r:embed="rId19"/>
          <a:stretch>
            <a:fillRect/>
          </a:stretch>
        </p:blipFill>
        <p:spPr>
          <a:xfrm>
            <a:off x="4621398" y="3693722"/>
            <a:ext cx="425993" cy="425993"/>
          </a:xfrm>
          <a:prstGeom prst="rect">
            <a:avLst/>
          </a:prstGeom>
        </p:spPr>
      </p:pic>
      <p:pic>
        <p:nvPicPr>
          <p:cNvPr id="69" name="Picture 68"/>
          <p:cNvPicPr>
            <a:picLocks noChangeAspect="1"/>
          </p:cNvPicPr>
          <p:nvPr/>
        </p:nvPicPr>
        <p:blipFill>
          <a:blip r:embed="rId20"/>
          <a:stretch>
            <a:fillRect/>
          </a:stretch>
        </p:blipFill>
        <p:spPr>
          <a:xfrm>
            <a:off x="1382642" y="5206167"/>
            <a:ext cx="437215" cy="437215"/>
          </a:xfrm>
          <a:prstGeom prst="rect">
            <a:avLst/>
          </a:prstGeom>
        </p:spPr>
      </p:pic>
      <p:sp>
        <p:nvSpPr>
          <p:cNvPr id="70" name="TextBox 69"/>
          <p:cNvSpPr txBox="1"/>
          <p:nvPr/>
        </p:nvSpPr>
        <p:spPr>
          <a:xfrm>
            <a:off x="1292440" y="4623761"/>
            <a:ext cx="591748"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a:t>Max 10 </a:t>
            </a:r>
          </a:p>
          <a:p>
            <a:pPr defTabSz="609546"/>
            <a:r>
              <a:rPr lang="en-US" sz="900" dirty="0"/>
              <a:t>Series</a:t>
            </a:r>
          </a:p>
        </p:txBody>
      </p:sp>
      <p:sp>
        <p:nvSpPr>
          <p:cNvPr id="71" name="TextBox 70"/>
          <p:cNvSpPr txBox="1"/>
          <p:nvPr/>
        </p:nvSpPr>
        <p:spPr>
          <a:xfrm>
            <a:off x="4521991" y="3167288"/>
            <a:ext cx="631823"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a:t>Cyclone </a:t>
            </a:r>
          </a:p>
          <a:p>
            <a:pPr defTabSz="609546"/>
            <a:r>
              <a:rPr lang="en-US" sz="900" dirty="0"/>
              <a:t>V-Series</a:t>
            </a:r>
          </a:p>
        </p:txBody>
      </p:sp>
      <p:sp>
        <p:nvSpPr>
          <p:cNvPr id="72" name="TextBox 71"/>
          <p:cNvSpPr txBox="1"/>
          <p:nvPr/>
        </p:nvSpPr>
        <p:spPr>
          <a:xfrm>
            <a:off x="6920805" y="1989371"/>
            <a:ext cx="689532"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err="1"/>
              <a:t>Arria</a:t>
            </a:r>
            <a:r>
              <a:rPr lang="en-US" sz="900" dirty="0"/>
              <a:t> </a:t>
            </a:r>
          </a:p>
          <a:p>
            <a:pPr defTabSz="609546"/>
            <a:r>
              <a:rPr lang="en-US" sz="900" dirty="0"/>
              <a:t>10-Series</a:t>
            </a:r>
          </a:p>
        </p:txBody>
      </p:sp>
    </p:spTree>
    <p:extLst>
      <p:ext uri="{BB962C8B-B14F-4D97-AF65-F5344CB8AC3E}">
        <p14:creationId xmlns:p14="http://schemas.microsoft.com/office/powerpoint/2010/main" val="3904962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8479"/>
            <a:ext cx="12192000" cy="6383604"/>
          </a:xfrm>
          <a:prstGeom prst="rect">
            <a:avLst/>
          </a:prstGeom>
          <a:solidFill>
            <a:schemeClr val="accent1">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3" name="Table 32"/>
          <p:cNvGraphicFramePr>
            <a:graphicFrameLocks noGrp="1"/>
          </p:cNvGraphicFramePr>
          <p:nvPr>
            <p:extLst>
              <p:ext uri="{D42A27DB-BD31-4B8C-83A1-F6EECF244321}">
                <p14:modId xmlns:p14="http://schemas.microsoft.com/office/powerpoint/2010/main" val="1884750499"/>
              </p:ext>
            </p:extLst>
          </p:nvPr>
        </p:nvGraphicFramePr>
        <p:xfrm>
          <a:off x="12954" y="603359"/>
          <a:ext cx="5360560" cy="6235895"/>
        </p:xfrm>
        <a:graphic>
          <a:graphicData uri="http://schemas.openxmlformats.org/drawingml/2006/table">
            <a:tbl>
              <a:tblPr firstRow="1" bandRow="1">
                <a:tableStyleId>{0E3FDE45-AF77-4B5C-9715-49D594BDF05E}</a:tableStyleId>
              </a:tblPr>
              <a:tblGrid>
                <a:gridCol w="2594781"/>
                <a:gridCol w="2765779"/>
              </a:tblGrid>
              <a:tr h="701040">
                <a:tc>
                  <a:txBody>
                    <a:bodyPr/>
                    <a:lstStyle/>
                    <a:p>
                      <a:r>
                        <a:rPr lang="en-US" sz="1900" b="0" dirty="0" smtClean="0"/>
                        <a:t>Data Center</a:t>
                      </a:r>
                      <a:endParaRPr lang="en-US" sz="1900" b="0" dirty="0"/>
                    </a:p>
                  </a:txBody>
                  <a:tcPr/>
                </a:tc>
                <a:tc>
                  <a:txBody>
                    <a:bodyPr/>
                    <a:lstStyle/>
                    <a:p>
                      <a:r>
                        <a:rPr lang="en-US" sz="1300" dirty="0" smtClean="0"/>
                        <a:t>Compute Performance</a:t>
                      </a:r>
                    </a:p>
                    <a:p>
                      <a:r>
                        <a:rPr lang="en-US" sz="1300" dirty="0" smtClean="0"/>
                        <a:t>I/O intensive </a:t>
                      </a:r>
                    </a:p>
                    <a:p>
                      <a:endParaRPr lang="en-US" sz="1300" dirty="0" smtClean="0"/>
                    </a:p>
                  </a:txBody>
                  <a:tcPr/>
                </a:tc>
              </a:tr>
              <a:tr h="701040">
                <a:tc>
                  <a:txBody>
                    <a:bodyPr/>
                    <a:lstStyle/>
                    <a:p>
                      <a:r>
                        <a:rPr lang="en-US" sz="1900" b="0" dirty="0" smtClean="0"/>
                        <a:t>Factory server </a:t>
                      </a:r>
                      <a:endParaRPr lang="en-US" sz="1900" b="0" dirty="0"/>
                    </a:p>
                  </a:txBody>
                  <a:tcPr/>
                </a:tc>
                <a:tc>
                  <a:txBody>
                    <a:bodyPr/>
                    <a:lstStyle/>
                    <a:p>
                      <a:r>
                        <a:rPr lang="en-US" sz="1300" dirty="0" smtClean="0"/>
                        <a:t>Compute Performance</a:t>
                      </a:r>
                    </a:p>
                    <a:p>
                      <a:r>
                        <a:rPr lang="en-US" sz="1300" dirty="0" smtClean="0"/>
                        <a:t>I/O intensive </a:t>
                      </a:r>
                    </a:p>
                    <a:p>
                      <a:endParaRPr lang="en-US" sz="1300" dirty="0"/>
                    </a:p>
                  </a:txBody>
                  <a:tcPr/>
                </a:tc>
              </a:tr>
              <a:tr h="701040">
                <a:tc>
                  <a:txBody>
                    <a:bodyPr/>
                    <a:lstStyle/>
                    <a:p>
                      <a:r>
                        <a:rPr lang="en-US" sz="1900" b="0" dirty="0" smtClean="0"/>
                        <a:t>Industrial PC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endParaRPr lang="en-US" sz="1300" dirty="0"/>
                    </a:p>
                  </a:txBody>
                  <a:tcPr/>
                </a:tc>
              </a:tr>
              <a:tr h="701040">
                <a:tc>
                  <a:txBody>
                    <a:bodyPr/>
                    <a:lstStyle/>
                    <a:p>
                      <a:r>
                        <a:rPr lang="en-US" sz="1900" b="0" dirty="0" smtClean="0"/>
                        <a:t>PLC/PAC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HMI</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txBody>
                  <a:tcPr/>
                </a:tc>
              </a:tr>
              <a:tr h="627575">
                <a:tc>
                  <a:txBody>
                    <a:bodyPr/>
                    <a:lstStyle/>
                    <a:p>
                      <a:r>
                        <a:rPr lang="en-US" sz="1900" b="0" dirty="0" smtClean="0"/>
                        <a:t>Remote IO</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Robots</a:t>
                      </a:r>
                      <a:endParaRPr lang="en-US" sz="1900" b="0" dirty="0"/>
                    </a:p>
                  </a:txBody>
                  <a:tcPr/>
                </a:tc>
                <a:tc>
                  <a:txBody>
                    <a:bodyPr/>
                    <a:lstStyle/>
                    <a:p>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900" b="0" dirty="0" smtClean="0"/>
                        <a:t>Machine visions</a:t>
                      </a: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r h="701040">
                <a:tc>
                  <a:txBody>
                    <a:bodyPr/>
                    <a:lstStyle/>
                    <a:p>
                      <a:r>
                        <a:rPr lang="en-US" sz="1900" b="0" kern="1200" dirty="0" smtClean="0">
                          <a:solidFill>
                            <a:schemeClr val="tx1"/>
                          </a:solidFill>
                          <a:latin typeface="+mn-lt"/>
                          <a:ea typeface="+mn-ea"/>
                          <a:cs typeface="+mn-cs"/>
                        </a:rPr>
                        <a:t>Mobile workforce </a:t>
                      </a:r>
                      <a:endParaRPr lang="en-US" sz="1900" b="0" kern="1200" dirty="0">
                        <a:solidFill>
                          <a:schemeClr val="tx1"/>
                        </a:solidFill>
                        <a:latin typeface="+mn-lt"/>
                        <a:ea typeface="+mn-ea"/>
                        <a:cs typeface="+mn-cs"/>
                      </a:endParaRP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bl>
          </a:graphicData>
        </a:graphic>
      </p:graphicFrame>
      <p:pic>
        <p:nvPicPr>
          <p:cNvPr id="4" name="Picture - Factory Background"/>
          <p:cNvPicPr>
            <a:picLocks noChangeAspect="1"/>
          </p:cNvPicPr>
          <p:nvPr/>
        </p:nvPicPr>
        <p:blipFill rotWithShape="1">
          <a:blip r:embed="rId3" cstate="print"/>
          <a:srcRect t="9423" r="7793"/>
          <a:stretch/>
        </p:blipFill>
        <p:spPr bwMode="auto">
          <a:xfrm>
            <a:off x="5386465" y="1508588"/>
            <a:ext cx="6819129" cy="4886837"/>
          </a:xfrm>
          <a:prstGeom prst="rect">
            <a:avLst/>
          </a:prstGeom>
          <a:noFill/>
          <a:ln w="9525">
            <a:noFill/>
            <a:miter lim="800000"/>
            <a:headEnd/>
            <a:tailEnd/>
          </a:ln>
        </p:spPr>
      </p:pic>
      <p:grpSp>
        <p:nvGrpSpPr>
          <p:cNvPr id="5" name="Group 4"/>
          <p:cNvGrpSpPr/>
          <p:nvPr/>
        </p:nvGrpSpPr>
        <p:grpSpPr>
          <a:xfrm>
            <a:off x="10365006" y="516995"/>
            <a:ext cx="1734311" cy="766172"/>
            <a:chOff x="455182" y="-159338"/>
            <a:chExt cx="4367939" cy="2009563"/>
          </a:xfrm>
        </p:grpSpPr>
        <p:pic>
          <p:nvPicPr>
            <p:cNvPr id="6" name="Picture 27" descr="ICON_Cloud_Q308"/>
            <p:cNvPicPr>
              <a:picLocks noChangeAspect="1" noChangeArrowheads="1"/>
            </p:cNvPicPr>
            <p:nvPr/>
          </p:nvPicPr>
          <p:blipFill>
            <a:blip r:embed="rId4" cstate="email"/>
            <a:srcRect/>
            <a:stretch>
              <a:fillRect/>
            </a:stretch>
          </p:blipFill>
          <p:spPr bwMode="auto">
            <a:xfrm>
              <a:off x="455182" y="-159338"/>
              <a:ext cx="4367939" cy="2009563"/>
            </a:xfrm>
            <a:prstGeom prst="rect">
              <a:avLst/>
            </a:prstGeom>
            <a:noFill/>
            <a:ln w="9525">
              <a:noFill/>
              <a:miter lim="800000"/>
              <a:headEnd/>
              <a:tailEnd/>
            </a:ln>
          </p:spPr>
        </p:pic>
        <p:grpSp>
          <p:nvGrpSpPr>
            <p:cNvPr id="7" name="Group 6"/>
            <p:cNvGrpSpPr/>
            <p:nvPr/>
          </p:nvGrpSpPr>
          <p:grpSpPr>
            <a:xfrm>
              <a:off x="1950275" y="-61396"/>
              <a:ext cx="1602290" cy="1620001"/>
              <a:chOff x="1599529" y="74873"/>
              <a:chExt cx="1602290" cy="1620001"/>
            </a:xfrm>
          </p:grpSpPr>
          <p:pic>
            <p:nvPicPr>
              <p:cNvPr id="8" name="Picture 7">
                <a:hlinkClick r:id="" action="ppaction://noaction"/>
              </p:cNvPr>
              <p:cNvPicPr>
                <a:picLocks noChangeAspect="1"/>
              </p:cNvPicPr>
              <p:nvPr/>
            </p:nvPicPr>
            <p:blipFill>
              <a:blip r:embed="rId5" cstate="print">
                <a:extLst/>
              </a:blip>
              <a:stretch>
                <a:fillRect/>
              </a:stretch>
            </p:blipFill>
            <p:spPr bwMode="auto">
              <a:xfrm>
                <a:off x="1599529" y="215097"/>
                <a:ext cx="1053437" cy="1479777"/>
              </a:xfrm>
              <a:prstGeom prst="rect">
                <a:avLst/>
              </a:prstGeom>
              <a:ln w="88900" cmpd="tri">
                <a:noFill/>
              </a:ln>
              <a:effectLst>
                <a:outerShdw blurRad="127000" dist="50800" dir="5400000" algn="ctr" rotWithShape="0">
                  <a:schemeClr val="tx1">
                    <a:alpha val="50000"/>
                  </a:schemeClr>
                </a:outerShdw>
                <a:softEdge rad="0"/>
              </a:effectLst>
            </p:spPr>
          </p:pic>
          <p:pic>
            <p:nvPicPr>
              <p:cNvPr id="9" name="Picture 8">
                <a:hlinkClick r:id="" action="ppaction://noaction"/>
              </p:cNvPr>
              <p:cNvPicPr>
                <a:picLocks noChangeAspect="1"/>
              </p:cNvPicPr>
              <p:nvPr/>
            </p:nvPicPr>
            <p:blipFill>
              <a:blip r:embed="rId5" cstate="print">
                <a:extLst/>
              </a:blip>
              <a:stretch>
                <a:fillRect/>
              </a:stretch>
            </p:blipFill>
            <p:spPr bwMode="auto">
              <a:xfrm>
                <a:off x="2475530" y="74873"/>
                <a:ext cx="726289" cy="1136292"/>
              </a:xfrm>
              <a:prstGeom prst="rect">
                <a:avLst/>
              </a:prstGeom>
              <a:ln w="88900" cmpd="tri">
                <a:noFill/>
              </a:ln>
              <a:effectLst>
                <a:outerShdw blurRad="127000" dist="50800" dir="5400000" algn="ctr" rotWithShape="0">
                  <a:schemeClr val="tx1">
                    <a:alpha val="50000"/>
                  </a:schemeClr>
                </a:outerShdw>
                <a:softEdge rad="0"/>
              </a:effectLst>
            </p:spPr>
          </p:pic>
        </p:grpSp>
      </p:grpSp>
      <p:pic>
        <p:nvPicPr>
          <p:cNvPr id="11" name="Picture 4" descr="https://encrypted-tbn1.google.com/images?q=tbn:ANd9GcQgCgNqMS3Spnj_tTu7X4kQ0XSFtP4SGQP2M76NbOnwcSrRzj8V"/>
          <p:cNvPicPr>
            <a:picLocks noChangeAspect="1" noChangeArrowheads="1"/>
          </p:cNvPicPr>
          <p:nvPr/>
        </p:nvPicPr>
        <p:blipFill>
          <a:blip r:embed="rId6" cstate="print">
            <a:extLst>
              <a:ext uri="{BEBA8EAE-BF5A-486C-A8C5-ECC9F3942E4B}">
                <a14:imgProps xmlns:a14="http://schemas.microsoft.com/office/drawing/2010/main">
                  <a14:imgLayer r:embed="rId7">
                    <a14:imgEffect>
                      <a14:backgroundRemoval t="575" b="91954" l="0" r="100000">
                        <a14:foregroundMark x1="40345" y1="52874" x2="40345" y2="52874"/>
                        <a14:foregroundMark x1="52414" y1="50575" x2="52414" y2="50575"/>
                        <a14:foregroundMark x1="82414" y1="67241" x2="82414" y2="67241"/>
                      </a14:backgroundRemoval>
                    </a14:imgEffect>
                  </a14:imgLayer>
                </a14:imgProps>
              </a:ext>
            </a:extLst>
          </a:blip>
          <a:srcRect/>
          <a:stretch>
            <a:fillRect/>
          </a:stretch>
        </p:blipFill>
        <p:spPr bwMode="auto">
          <a:xfrm>
            <a:off x="4104487" y="1283167"/>
            <a:ext cx="1273240" cy="763944"/>
          </a:xfrm>
          <a:prstGeom prst="rect">
            <a:avLst/>
          </a:prstGeom>
          <a:noFill/>
        </p:spPr>
      </p:pic>
      <p:cxnSp>
        <p:nvCxnSpPr>
          <p:cNvPr id="16" name="Straight Connector 15"/>
          <p:cNvCxnSpPr/>
          <p:nvPr/>
        </p:nvCxnSpPr>
        <p:spPr>
          <a:xfrm>
            <a:off x="6700932" y="1431671"/>
            <a:ext cx="5373421" cy="26408"/>
          </a:xfrm>
          <a:prstGeom prst="line">
            <a:avLst/>
          </a:prstGeom>
          <a:ln w="28575" cap="rnd">
            <a:solidFill>
              <a:schemeClr val="tx2"/>
            </a:solidFill>
            <a:prstDash val="lgDash"/>
          </a:ln>
        </p:spPr>
        <p:style>
          <a:lnRef idx="1">
            <a:schemeClr val="accent1"/>
          </a:lnRef>
          <a:fillRef idx="0">
            <a:schemeClr val="accent1"/>
          </a:fillRef>
          <a:effectRef idx="0">
            <a:schemeClr val="accent1"/>
          </a:effectRef>
          <a:fontRef idx="minor">
            <a:schemeClr val="tx1"/>
          </a:fontRef>
        </p:style>
      </p:cxnSp>
      <p:pic>
        <p:nvPicPr>
          <p:cNvPr id="24" name="Picture - Industrial PC">
            <a:hlinkClick r:id="" action="ppaction://noaction"/>
          </p:cNvPr>
          <p:cNvPicPr>
            <a:picLocks noChangeAspect="1"/>
          </p:cNvPicPr>
          <p:nvPr/>
        </p:nvPicPr>
        <p:blipFill>
          <a:blip r:embed="rId8" cstate="print"/>
          <a:srcRect/>
          <a:stretch>
            <a:fillRect/>
          </a:stretch>
        </p:blipFill>
        <p:spPr bwMode="auto">
          <a:xfrm>
            <a:off x="4364295" y="2053870"/>
            <a:ext cx="1338244" cy="584141"/>
          </a:xfrm>
          <a:prstGeom prst="rect">
            <a:avLst/>
          </a:prstGeom>
          <a:noFill/>
          <a:ln w="9525">
            <a:noFill/>
            <a:miter lim="800000"/>
            <a:headEnd/>
            <a:tailEnd/>
          </a:ln>
        </p:spPr>
      </p:pic>
      <p:sp>
        <p:nvSpPr>
          <p:cNvPr id="31" name="Title 39"/>
          <p:cNvSpPr txBox="1">
            <a:spLocks/>
          </p:cNvSpPr>
          <p:nvPr/>
        </p:nvSpPr>
        <p:spPr>
          <a:xfrm>
            <a:off x="1" y="82551"/>
            <a:ext cx="9231313" cy="566309"/>
          </a:xfrm>
          <a:prstGeom prst="rect">
            <a:avLst/>
          </a:prstGeom>
        </p:spPr>
        <p:txBody>
          <a:bodyPr vert="horz" lIns="91440" tIns="45720" rIns="91440" bIns="45720" rtlCol="0" anchor="t" anchorCtr="0">
            <a:spAutoFit/>
          </a:bodyPr>
          <a:lstStyle>
            <a:lvl1pPr algn="l" defTabSz="1219170" rtl="0" eaLnBrk="1" latinLnBrk="0" hangingPunct="1">
              <a:lnSpc>
                <a:spcPct val="70000"/>
              </a:lnSpc>
              <a:spcBef>
                <a:spcPct val="0"/>
              </a:spcBef>
              <a:buNone/>
              <a:defRPr sz="5867" b="0" kern="1200">
                <a:solidFill>
                  <a:schemeClr val="tx2"/>
                </a:solidFill>
                <a:latin typeface="+mj-lt"/>
                <a:ea typeface="+mj-ea"/>
                <a:cs typeface="+mj-cs"/>
              </a:defRPr>
            </a:lvl1pPr>
          </a:lstStyle>
          <a:p>
            <a:r>
              <a:rPr lang="en-US" sz="4400" dirty="0">
                <a:solidFill>
                  <a:schemeClr val="accent3"/>
                </a:solidFill>
              </a:rPr>
              <a:t>Intel</a:t>
            </a:r>
            <a:r>
              <a:rPr lang="en-US" sz="4400" dirty="0">
                <a:solidFill>
                  <a:srgbClr val="FFFFFF"/>
                </a:solidFill>
              </a:rPr>
              <a:t> ingredients in Industrial Automation</a:t>
            </a:r>
          </a:p>
        </p:txBody>
      </p:sp>
      <p:pic>
        <p:nvPicPr>
          <p:cNvPr id="22" name="Picture 2"/>
          <p:cNvPicPr>
            <a:picLocks noChangeAspect="1" noChangeArrowheads="1"/>
          </p:cNvPicPr>
          <p:nvPr/>
        </p:nvPicPr>
        <p:blipFill>
          <a:blip r:embed="rId9" cstate="screen">
            <a:extLst>
              <a:ext uri="{BEBA8EAE-BF5A-486C-A8C5-ECC9F3942E4B}">
                <a14:imgProps xmlns:a14="http://schemas.microsoft.com/office/drawing/2010/main">
                  <a14:imgLayer r:embed="rId10">
                    <a14:imgEffect>
                      <a14:backgroundRemoval t="11290" b="100000" l="6635" r="95735"/>
                    </a14:imgEffect>
                  </a14:imgLayer>
                </a14:imgProps>
              </a:ext>
              <a:ext uri="{28A0092B-C50C-407E-A947-70E740481C1C}">
                <a14:useLocalDpi xmlns:a14="http://schemas.microsoft.com/office/drawing/2010/main" val="0"/>
              </a:ext>
            </a:extLst>
          </a:blip>
          <a:srcRect/>
          <a:stretch>
            <a:fillRect/>
          </a:stretch>
        </p:blipFill>
        <p:spPr bwMode="auto">
          <a:xfrm>
            <a:off x="4380537" y="4086369"/>
            <a:ext cx="944004" cy="538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 HMI">
            <a:hlinkClick r:id="" action="ppaction://noaction"/>
          </p:cNvPr>
          <p:cNvPicPr>
            <a:picLocks noChangeAspect="1"/>
          </p:cNvPicPr>
          <p:nvPr/>
        </p:nvPicPr>
        <p:blipFill>
          <a:blip r:embed="rId11" cstate="print"/>
          <a:srcRect/>
          <a:stretch>
            <a:fillRect/>
          </a:stretch>
        </p:blipFill>
        <p:spPr bwMode="auto">
          <a:xfrm>
            <a:off x="4435907" y="3414217"/>
            <a:ext cx="922811" cy="722993"/>
          </a:xfrm>
          <a:prstGeom prst="rect">
            <a:avLst/>
          </a:prstGeom>
          <a:noFill/>
          <a:ln w="9525">
            <a:noFill/>
            <a:miter lim="800000"/>
            <a:headEnd/>
            <a:tailEnd/>
          </a:ln>
        </p:spPr>
      </p:pic>
      <p:pic>
        <p:nvPicPr>
          <p:cNvPr id="25" name="Picture 24">
            <a:hlinkClick r:id="" action="ppaction://noaction"/>
          </p:cNvPr>
          <p:cNvPicPr>
            <a:picLocks noChangeAspect="1"/>
          </p:cNvPicPr>
          <p:nvPr/>
        </p:nvPicPr>
        <p:blipFill>
          <a:blip r:embed="rId5" cstate="print">
            <a:extLst/>
          </a:blip>
          <a:stretch>
            <a:fillRect/>
          </a:stretch>
        </p:blipFill>
        <p:spPr bwMode="auto">
          <a:xfrm>
            <a:off x="4550489" y="671283"/>
            <a:ext cx="625563" cy="711000"/>
          </a:xfrm>
          <a:prstGeom prst="rect">
            <a:avLst/>
          </a:prstGeom>
          <a:ln w="88900" cmpd="tri">
            <a:noFill/>
          </a:ln>
          <a:effectLst>
            <a:outerShdw blurRad="127000" dist="50800" dir="5400000" algn="ctr" rotWithShape="0">
              <a:schemeClr val="tx1">
                <a:alpha val="50000"/>
              </a:schemeClr>
            </a:outerShdw>
            <a:softEdge rad="0"/>
          </a:effectLst>
        </p:spPr>
      </p:pic>
      <p:pic>
        <p:nvPicPr>
          <p:cNvPr id="27" name="Picture - PLC">
            <a:hlinkClick r:id="" action="ppaction://noaction"/>
          </p:cNvPr>
          <p:cNvPicPr>
            <a:picLocks noChangeAspect="1"/>
          </p:cNvPicPr>
          <p:nvPr/>
        </p:nvPicPr>
        <p:blipFill>
          <a:blip r:embed="rId12" cstate="print"/>
          <a:srcRect/>
          <a:stretch>
            <a:fillRect/>
          </a:stretch>
        </p:blipFill>
        <p:spPr bwMode="auto">
          <a:xfrm>
            <a:off x="4430497" y="2621560"/>
            <a:ext cx="804545" cy="882105"/>
          </a:xfrm>
          <a:prstGeom prst="rect">
            <a:avLst/>
          </a:prstGeom>
          <a:noFill/>
          <a:ln w="9525">
            <a:noFill/>
            <a:miter lim="800000"/>
            <a:headEnd/>
            <a:tailEnd/>
          </a:ln>
        </p:spPr>
      </p:pic>
      <p:pic>
        <p:nvPicPr>
          <p:cNvPr id="28" name="Picture - Machine Vision">
            <a:hlinkClick r:id="" action="ppaction://noaction"/>
          </p:cNvPr>
          <p:cNvPicPr>
            <a:picLocks noChangeAspect="1"/>
          </p:cNvPicPr>
          <p:nvPr/>
        </p:nvPicPr>
        <p:blipFill>
          <a:blip r:embed="rId13" cstate="print"/>
          <a:srcRect/>
          <a:stretch>
            <a:fillRect/>
          </a:stretch>
        </p:blipFill>
        <p:spPr bwMode="auto">
          <a:xfrm>
            <a:off x="4493678" y="5208048"/>
            <a:ext cx="966079" cy="859723"/>
          </a:xfrm>
          <a:prstGeom prst="rect">
            <a:avLst/>
          </a:prstGeom>
          <a:noFill/>
          <a:ln w="9525">
            <a:noFill/>
            <a:miter lim="800000"/>
            <a:headEnd/>
            <a:tailEnd/>
          </a:ln>
        </p:spPr>
      </p:pic>
      <p:pic>
        <p:nvPicPr>
          <p:cNvPr id="21" name="Picture - Robot">
            <a:hlinkClick r:id="" action="ppaction://noaction"/>
          </p:cNvPr>
          <p:cNvPicPr>
            <a:picLocks noChangeAspect="1"/>
          </p:cNvPicPr>
          <p:nvPr/>
        </p:nvPicPr>
        <p:blipFill>
          <a:blip r:embed="rId14" cstate="print"/>
          <a:srcRect/>
          <a:stretch>
            <a:fillRect/>
          </a:stretch>
        </p:blipFill>
        <p:spPr bwMode="auto">
          <a:xfrm>
            <a:off x="4404075" y="4599849"/>
            <a:ext cx="826604" cy="801795"/>
          </a:xfrm>
          <a:prstGeom prst="rect">
            <a:avLst/>
          </a:prstGeom>
          <a:noFill/>
          <a:ln w="9525">
            <a:noFill/>
            <a:miter lim="800000"/>
            <a:headEnd/>
            <a:tailEnd/>
          </a:ln>
        </p:spPr>
      </p:pic>
      <p:sp>
        <p:nvSpPr>
          <p:cNvPr id="3" name="Oval 2"/>
          <p:cNvSpPr/>
          <p:nvPr/>
        </p:nvSpPr>
        <p:spPr>
          <a:xfrm>
            <a:off x="6825838" y="3544416"/>
            <a:ext cx="637703" cy="710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393759" y="3282170"/>
            <a:ext cx="441967" cy="4058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1157755" y="1669166"/>
            <a:ext cx="562276" cy="5366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9115662" y="2887155"/>
            <a:ext cx="404564" cy="3268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11157755" y="2866868"/>
            <a:ext cx="562276" cy="63679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9711406" y="3896042"/>
            <a:ext cx="325887" cy="23871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5358718" y="1035735"/>
            <a:ext cx="5002071" cy="10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5" name="Straight Connector 44"/>
          <p:cNvCxnSpPr>
            <a:endCxn id="40" idx="2"/>
          </p:cNvCxnSpPr>
          <p:nvPr/>
        </p:nvCxnSpPr>
        <p:spPr>
          <a:xfrm flipV="1">
            <a:off x="5377727" y="3185266"/>
            <a:ext cx="5780028" cy="1780708"/>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7" name="Straight Connector 46"/>
          <p:cNvCxnSpPr>
            <a:endCxn id="36" idx="2"/>
          </p:cNvCxnSpPr>
          <p:nvPr/>
        </p:nvCxnSpPr>
        <p:spPr>
          <a:xfrm>
            <a:off x="5382247" y="2981677"/>
            <a:ext cx="3733415" cy="68889"/>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8" name="Straight Connector 47"/>
          <p:cNvCxnSpPr>
            <a:stCxn id="11" idx="3"/>
            <a:endCxn id="30" idx="2"/>
          </p:cNvCxnSpPr>
          <p:nvPr/>
        </p:nvCxnSpPr>
        <p:spPr>
          <a:xfrm>
            <a:off x="5377727" y="1665140"/>
            <a:ext cx="5780028" cy="27236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9" name="Straight Connector 48"/>
          <p:cNvCxnSpPr>
            <a:endCxn id="29" idx="2"/>
          </p:cNvCxnSpPr>
          <p:nvPr/>
        </p:nvCxnSpPr>
        <p:spPr>
          <a:xfrm flipV="1">
            <a:off x="5397659" y="3485093"/>
            <a:ext cx="1996100" cy="24281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0" name="Straight Connector 49"/>
          <p:cNvCxnSpPr>
            <a:endCxn id="3" idx="2"/>
          </p:cNvCxnSpPr>
          <p:nvPr/>
        </p:nvCxnSpPr>
        <p:spPr>
          <a:xfrm>
            <a:off x="5427915" y="2514545"/>
            <a:ext cx="1397923" cy="138502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1" name="Straight Connector 50"/>
          <p:cNvCxnSpPr>
            <a:stCxn id="28" idx="3"/>
            <a:endCxn id="41" idx="3"/>
          </p:cNvCxnSpPr>
          <p:nvPr/>
        </p:nvCxnSpPr>
        <p:spPr>
          <a:xfrm flipV="1">
            <a:off x="5459756" y="4099794"/>
            <a:ext cx="4299373" cy="1538116"/>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pic>
        <p:nvPicPr>
          <p:cNvPr id="59" name="Picture 58">
            <a:hlinkClick r:id="" action="ppaction://noaction"/>
          </p:cNvPr>
          <p:cNvPicPr>
            <a:picLocks noChangeAspect="1"/>
          </p:cNvPicPr>
          <p:nvPr/>
        </p:nvPicPr>
        <p:blipFill>
          <a:blip r:embed="rId15" cstate="print">
            <a:duotone>
              <a:schemeClr val="accent1">
                <a:shade val="45000"/>
                <a:satMod val="135000"/>
              </a:schemeClr>
              <a:prstClr val="white"/>
            </a:duotone>
            <a:extLst/>
          </a:blip>
          <a:stretch>
            <a:fillRect/>
          </a:stretch>
        </p:blipFill>
        <p:spPr bwMode="auto">
          <a:xfrm>
            <a:off x="6717786" y="5756329"/>
            <a:ext cx="662807" cy="672048"/>
          </a:xfrm>
          <a:prstGeom prst="rect">
            <a:avLst/>
          </a:prstGeom>
          <a:noFill/>
          <a:ln w="88900" cmpd="tri">
            <a:noFill/>
          </a:ln>
          <a:effectLst>
            <a:softEdge rad="0"/>
          </a:effectLst>
        </p:spPr>
      </p:pic>
      <p:pic>
        <p:nvPicPr>
          <p:cNvPr id="60" name="Picture 1" descr="all-one.png"/>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382682" y="6022773"/>
            <a:ext cx="1029260" cy="67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2" name="Straight Connector 41"/>
          <p:cNvCxnSpPr>
            <a:endCxn id="3" idx="3"/>
          </p:cNvCxnSpPr>
          <p:nvPr/>
        </p:nvCxnSpPr>
        <p:spPr>
          <a:xfrm flipV="1">
            <a:off x="5382248" y="4150705"/>
            <a:ext cx="1536979" cy="222443"/>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
        <p:nvSpPr>
          <p:cNvPr id="32" name="Oval 31"/>
          <p:cNvSpPr/>
          <p:nvPr/>
        </p:nvSpPr>
        <p:spPr>
          <a:xfrm>
            <a:off x="6966272" y="5959155"/>
            <a:ext cx="541963" cy="439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p:cNvCxnSpPr>
            <a:endCxn id="32" idx="2"/>
          </p:cNvCxnSpPr>
          <p:nvPr/>
        </p:nvCxnSpPr>
        <p:spPr>
          <a:xfrm flipV="1">
            <a:off x="5397658" y="6178811"/>
            <a:ext cx="1568615" cy="19847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96272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23914"/>
            <a:ext cx="11248101" cy="674031"/>
          </a:xfrm>
        </p:spPr>
        <p:txBody>
          <a:bodyPr/>
          <a:lstStyle/>
          <a:p>
            <a:r>
              <a:rPr lang="en-US" sz="5400" kern="0" spc="100" dirty="0">
                <a:solidFill>
                  <a:srgbClr val="F3D54E"/>
                </a:solidFill>
                <a:effectLst>
                  <a:outerShdw blurRad="431800" algn="ctr" rotWithShape="0">
                    <a:prstClr val="black"/>
                  </a:outerShdw>
                </a:effectLst>
              </a:rPr>
              <a:t>Honeywell</a:t>
            </a:r>
            <a:r>
              <a:rPr lang="en-US" sz="5400" dirty="0"/>
              <a:t> connected </a:t>
            </a:r>
            <a:r>
              <a:rPr lang="en-US" sz="5400" dirty="0" smtClean="0"/>
              <a:t>freight</a:t>
            </a:r>
            <a:endParaRPr lang="en-US" sz="5400" dirty="0"/>
          </a:p>
        </p:txBody>
      </p:sp>
      <p:sp>
        <p:nvSpPr>
          <p:cNvPr id="19" name="Text Placeholder 11"/>
          <p:cNvSpPr>
            <a:spLocks noGrp="1"/>
          </p:cNvSpPr>
          <p:nvPr>
            <p:ph type="body" sz="quarter" idx="13"/>
          </p:nvPr>
        </p:nvSpPr>
        <p:spPr>
          <a:xfrm>
            <a:off x="189033" y="6416780"/>
            <a:ext cx="11248101" cy="376963"/>
          </a:xfrm>
        </p:spPr>
        <p:txBody>
          <a:bodyPr/>
          <a:lstStyle/>
          <a:p>
            <a:r>
              <a:rPr lang="en-US" sz="1200" dirty="0"/>
              <a:t>*Other names and brands may be claimed as the property of others</a:t>
            </a:r>
            <a:r>
              <a:rPr lang="en-US" sz="1200" dirty="0" smtClean="0"/>
              <a:t>.</a:t>
            </a:r>
          </a:p>
          <a:p>
            <a:r>
              <a:rPr lang="en-US" sz="1200" dirty="0"/>
              <a:t>https://www.honeywellaidc.com/solutions/workflow/connected-freight-solution</a:t>
            </a:r>
          </a:p>
        </p:txBody>
      </p:sp>
      <p:sp>
        <p:nvSpPr>
          <p:cNvPr id="31" name="Rectangle 30"/>
          <p:cNvSpPr/>
          <p:nvPr/>
        </p:nvSpPr>
        <p:spPr>
          <a:xfrm>
            <a:off x="495957" y="2138477"/>
            <a:ext cx="4538441" cy="4017723"/>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noAutofit/>
          </a:bodyPr>
          <a:lstStyle/>
          <a:p>
            <a:pPr>
              <a:spcBef>
                <a:spcPts val="800"/>
              </a:spcBef>
            </a:pPr>
            <a:r>
              <a:rPr lang="en-US" sz="1867" b="1" dirty="0">
                <a:solidFill>
                  <a:schemeClr val="tx1"/>
                </a:solidFill>
              </a:rPr>
              <a:t>Solution</a:t>
            </a:r>
          </a:p>
          <a:p>
            <a:pPr marL="342891" indent="-342891">
              <a:spcBef>
                <a:spcPts val="800"/>
              </a:spcBef>
              <a:buFont typeface="Arial" panose="020B0604020202020204" pitchFamily="34" charset="0"/>
              <a:buChar char="•"/>
            </a:pPr>
            <a:r>
              <a:rPr lang="en-US" sz="1400" dirty="0">
                <a:solidFill>
                  <a:schemeClr val="tx1"/>
                </a:solidFill>
              </a:rPr>
              <a:t>Smart sensor tags with proprietary wireless sensor network</a:t>
            </a:r>
          </a:p>
          <a:p>
            <a:pPr marL="342891" indent="-342891">
              <a:spcBef>
                <a:spcPts val="800"/>
              </a:spcBef>
              <a:buFont typeface="Arial" panose="020B0604020202020204" pitchFamily="34" charset="0"/>
              <a:buChar char="•"/>
            </a:pPr>
            <a:r>
              <a:rPr lang="en-US" sz="1400" dirty="0">
                <a:solidFill>
                  <a:schemeClr val="tx1"/>
                </a:solidFill>
              </a:rPr>
              <a:t>Intel based gateway with cellular and Wi-Fi connectivity</a:t>
            </a:r>
          </a:p>
          <a:p>
            <a:pPr marL="342891" indent="-342891">
              <a:spcBef>
                <a:spcPts val="800"/>
              </a:spcBef>
              <a:buFont typeface="Arial" panose="020B0604020202020204" pitchFamily="34" charset="0"/>
              <a:buChar char="•"/>
            </a:pPr>
            <a:r>
              <a:rPr lang="en-US" sz="1400" dirty="0">
                <a:solidFill>
                  <a:schemeClr val="tx1"/>
                </a:solidFill>
              </a:rPr>
              <a:t>Analytics capability </a:t>
            </a:r>
          </a:p>
          <a:p>
            <a:pPr marL="342891" indent="-342891">
              <a:spcBef>
                <a:spcPts val="800"/>
              </a:spcBef>
              <a:buFont typeface="Arial" panose="020B0604020202020204" pitchFamily="34" charset="0"/>
              <a:buChar char="•"/>
            </a:pPr>
            <a:r>
              <a:rPr lang="en-US" sz="1400" dirty="0">
                <a:solidFill>
                  <a:schemeClr val="tx1"/>
                </a:solidFill>
              </a:rPr>
              <a:t>End to end HW  enabled security </a:t>
            </a:r>
            <a:endParaRPr lang="en-US" sz="1400" b="1" dirty="0">
              <a:solidFill>
                <a:schemeClr val="tx1"/>
              </a:solidFill>
            </a:endParaRPr>
          </a:p>
          <a:p>
            <a:r>
              <a:rPr lang="en-US" sz="1867" b="1" dirty="0">
                <a:solidFill>
                  <a:schemeClr val="tx1"/>
                </a:solidFill>
              </a:rPr>
              <a:t>Use Cases</a:t>
            </a:r>
          </a:p>
          <a:p>
            <a:pPr marL="342891" indent="-342891">
              <a:spcBef>
                <a:spcPts val="800"/>
              </a:spcBef>
              <a:buFont typeface="Arial" panose="020B0604020202020204" pitchFamily="34" charset="0"/>
              <a:buChar char="•"/>
            </a:pPr>
            <a:r>
              <a:rPr lang="en-US" sz="1400" dirty="0">
                <a:solidFill>
                  <a:schemeClr val="tx1"/>
                </a:solidFill>
              </a:rPr>
              <a:t>Asset location tracking </a:t>
            </a:r>
          </a:p>
          <a:p>
            <a:pPr marL="342891" indent="-342891">
              <a:spcBef>
                <a:spcPts val="800"/>
              </a:spcBef>
              <a:buFont typeface="Arial" panose="020B0604020202020204" pitchFamily="34" charset="0"/>
              <a:buChar char="•"/>
            </a:pPr>
            <a:r>
              <a:rPr lang="en-US" sz="1400" dirty="0">
                <a:solidFill>
                  <a:schemeClr val="tx1"/>
                </a:solidFill>
              </a:rPr>
              <a:t>Condition monitoring: Humidity, shock, tilt, fall, …</a:t>
            </a:r>
          </a:p>
          <a:p>
            <a:pPr marL="342891" indent="-342891">
              <a:spcBef>
                <a:spcPts val="800"/>
              </a:spcBef>
              <a:buFont typeface="Arial" panose="020B0604020202020204" pitchFamily="34" charset="0"/>
              <a:buChar char="•"/>
            </a:pPr>
            <a:r>
              <a:rPr lang="en-US" sz="1400" dirty="0">
                <a:solidFill>
                  <a:schemeClr val="tx1"/>
                </a:solidFill>
              </a:rPr>
              <a:t>Logistic routing optimization </a:t>
            </a:r>
          </a:p>
          <a:p>
            <a:pPr marL="342891" indent="-342891">
              <a:spcBef>
                <a:spcPts val="800"/>
              </a:spcBef>
              <a:buFont typeface="Arial" panose="020B0604020202020204" pitchFamily="34" charset="0"/>
              <a:buChar char="•"/>
            </a:pPr>
            <a:r>
              <a:rPr lang="en-US" sz="1400" dirty="0">
                <a:solidFill>
                  <a:schemeClr val="tx1"/>
                </a:solidFill>
              </a:rPr>
              <a:t>Speedier customs clearances </a:t>
            </a:r>
          </a:p>
          <a:p>
            <a:pPr marL="342891" indent="-342891">
              <a:spcBef>
                <a:spcPts val="800"/>
              </a:spcBef>
              <a:buFont typeface="Arial" panose="020B0604020202020204" pitchFamily="34" charset="0"/>
              <a:buChar char="•"/>
            </a:pPr>
            <a:r>
              <a:rPr lang="en-US" sz="1400" dirty="0">
                <a:solidFill>
                  <a:schemeClr val="tx1"/>
                </a:solidFill>
              </a:rPr>
              <a:t>Customer satisfaction</a:t>
            </a:r>
          </a:p>
          <a:p>
            <a:pPr marL="342891" indent="-342891">
              <a:spcBef>
                <a:spcPts val="800"/>
              </a:spcBef>
              <a:buFont typeface="Arial" panose="020B0604020202020204" pitchFamily="34" charset="0"/>
              <a:buChar char="•"/>
            </a:pPr>
            <a:r>
              <a:rPr lang="en-US" sz="1400" dirty="0">
                <a:solidFill>
                  <a:schemeClr val="tx1"/>
                </a:solidFill>
              </a:rPr>
              <a:t>Better forecasting </a:t>
            </a:r>
            <a:endParaRPr lang="en-US" sz="1867" dirty="0">
              <a:solidFill>
                <a:prstClr val="white"/>
              </a:solidFill>
            </a:endParaRPr>
          </a:p>
        </p:txBody>
      </p:sp>
      <p:sp>
        <p:nvSpPr>
          <p:cNvPr id="22" name="TextBox 21"/>
          <p:cNvSpPr txBox="1"/>
          <p:nvPr/>
        </p:nvSpPr>
        <p:spPr>
          <a:xfrm>
            <a:off x="10306537" y="94795"/>
            <a:ext cx="1969792" cy="514117"/>
          </a:xfrm>
          <a:prstGeom prst="rect">
            <a:avLst/>
          </a:prstGeom>
          <a:noFill/>
        </p:spPr>
        <p:txBody>
          <a:bodyPr wrap="square" lIns="121920" tIns="60960" rIns="121920" bIns="60960" rtlCol="0" anchor="ctr" anchorCtr="0">
            <a:noAutofit/>
          </a:bodyPr>
          <a:lstStyle/>
          <a:p>
            <a:pPr algn="ctr">
              <a:lnSpc>
                <a:spcPct val="70000"/>
              </a:lnSpc>
            </a:pPr>
            <a:r>
              <a:rPr lang="en-US" sz="2667" dirty="0">
                <a:solidFill>
                  <a:srgbClr val="00AEEF"/>
                </a:solidFill>
                <a:latin typeface="Intel Clear Pro"/>
              </a:rPr>
              <a:t>Asset Management </a:t>
            </a:r>
          </a:p>
          <a:p>
            <a:pPr algn="ctr">
              <a:lnSpc>
                <a:spcPct val="70000"/>
              </a:lnSpc>
            </a:pPr>
            <a:r>
              <a:rPr lang="en-US" sz="2667" dirty="0">
                <a:solidFill>
                  <a:srgbClr val="00AEEF"/>
                </a:solidFill>
                <a:latin typeface="Intel Clear Pro"/>
              </a:rPr>
              <a:t>solution</a:t>
            </a:r>
          </a:p>
        </p:txBody>
      </p:sp>
      <p:sp>
        <p:nvSpPr>
          <p:cNvPr id="10" name="Rectangle 9"/>
          <p:cNvSpPr/>
          <p:nvPr/>
        </p:nvSpPr>
        <p:spPr>
          <a:xfrm>
            <a:off x="411365" y="720050"/>
            <a:ext cx="5684635" cy="152894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spcBef>
                <a:spcPts val="800"/>
              </a:spcBef>
            </a:pPr>
            <a:r>
              <a:rPr lang="en-US" sz="1867" dirty="0">
                <a:solidFill>
                  <a:prstClr val="white"/>
                </a:solidFill>
              </a:rPr>
              <a:t>Intel and Honeywell collaborate to develop 1</a:t>
            </a:r>
            <a:r>
              <a:rPr lang="en-US" sz="1867" baseline="30000" dirty="0">
                <a:solidFill>
                  <a:prstClr val="white"/>
                </a:solidFill>
              </a:rPr>
              <a:t>st</a:t>
            </a:r>
            <a:r>
              <a:rPr lang="en-US" sz="1867" dirty="0">
                <a:solidFill>
                  <a:prstClr val="white"/>
                </a:solidFill>
              </a:rPr>
              <a:t> instantiation of Intel connected logistic platform through close partnership with key 3PL companies. The platform will deliver  a cost effective and connected asset management solution. </a:t>
            </a:r>
          </a:p>
        </p:txBody>
      </p:sp>
      <p:pic>
        <p:nvPicPr>
          <p:cNvPr id="3075" name="Picture 3" descr="https://simplecore.intel.com/newsroom/wp-content/uploads/sites/11/2017/05/CLP-sensor-honeywell-2x1.jpg"/>
          <p:cNvPicPr>
            <a:picLocks noChangeAspect="1" noChangeArrowheads="1"/>
          </p:cNvPicPr>
          <p:nvPr/>
        </p:nvPicPr>
        <p:blipFill rotWithShape="1">
          <a:blip r:embed="rId3">
            <a:extLst>
              <a:ext uri="{28A0092B-C50C-407E-A947-70E740481C1C}">
                <a14:useLocalDpi xmlns:a14="http://schemas.microsoft.com/office/drawing/2010/main" val="0"/>
              </a:ext>
            </a:extLst>
          </a:blip>
          <a:srcRect l="6935" r="8523"/>
          <a:stretch/>
        </p:blipFill>
        <p:spPr bwMode="auto">
          <a:xfrm>
            <a:off x="5034397" y="2204882"/>
            <a:ext cx="7148699" cy="4227901"/>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76"/>
          <p:cNvPicPr>
            <a:picLocks noChangeAspect="1"/>
          </p:cNvPicPr>
          <p:nvPr/>
        </p:nvPicPr>
        <p:blipFill>
          <a:blip r:embed="rId4"/>
          <a:stretch>
            <a:fillRect/>
          </a:stretch>
        </p:blipFill>
        <p:spPr>
          <a:xfrm>
            <a:off x="10227615" y="947761"/>
            <a:ext cx="1518036" cy="804743"/>
          </a:xfrm>
          <a:prstGeom prst="rect">
            <a:avLst/>
          </a:prstGeom>
        </p:spPr>
      </p:pic>
      <p:pic>
        <p:nvPicPr>
          <p:cNvPr id="79" name="Picture 78"/>
          <p:cNvPicPr>
            <a:picLocks noChangeAspect="1"/>
          </p:cNvPicPr>
          <p:nvPr/>
        </p:nvPicPr>
        <p:blipFill>
          <a:blip r:embed="rId5"/>
          <a:stretch>
            <a:fillRect/>
          </a:stretch>
        </p:blipFill>
        <p:spPr>
          <a:xfrm>
            <a:off x="6596710" y="846683"/>
            <a:ext cx="2438611" cy="542591"/>
          </a:xfrm>
          <a:prstGeom prst="rect">
            <a:avLst/>
          </a:prstGeom>
        </p:spPr>
      </p:pic>
      <p:pic>
        <p:nvPicPr>
          <p:cNvPr id="80" name="Picture 79"/>
          <p:cNvPicPr>
            <a:picLocks noChangeAspect="1"/>
          </p:cNvPicPr>
          <p:nvPr/>
        </p:nvPicPr>
        <p:blipFill>
          <a:blip r:embed="rId6"/>
          <a:stretch>
            <a:fillRect/>
          </a:stretch>
        </p:blipFill>
        <p:spPr>
          <a:xfrm>
            <a:off x="7712556" y="1575674"/>
            <a:ext cx="1792379" cy="536495"/>
          </a:xfrm>
          <a:prstGeom prst="rect">
            <a:avLst/>
          </a:prstGeom>
        </p:spPr>
      </p:pic>
      <p:cxnSp>
        <p:nvCxnSpPr>
          <p:cNvPr id="14" name="Straight Connector 13"/>
          <p:cNvCxnSpPr/>
          <p:nvPr/>
        </p:nvCxnSpPr>
        <p:spPr>
          <a:xfrm>
            <a:off x="10418013" y="608913"/>
            <a:ext cx="1765083" cy="30575"/>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0"/>
              <a:tileRect/>
            </a:gradFill>
            <a:prstDash val="solid"/>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5885950" y="6462475"/>
            <a:ext cx="3149371" cy="338554"/>
          </a:xfrm>
          <a:prstGeom prst="rect">
            <a:avLst/>
          </a:prstGeom>
        </p:spPr>
        <p:txBody>
          <a:bodyPr wrap="square">
            <a:spAutoFit/>
          </a:bodyPr>
          <a:lstStyle/>
          <a:p>
            <a:r>
              <a:rPr lang="en-US" sz="800" dirty="0"/>
              <a:t>https://www.youtube.com/watch?list=PL6g2Y3N0CFAZUID8MIb48a33Lz3Hq0Y_8&amp;v=zeRLY9ZanXA</a:t>
            </a:r>
          </a:p>
        </p:txBody>
      </p:sp>
    </p:spTree>
    <p:extLst>
      <p:ext uri="{BB962C8B-B14F-4D97-AF65-F5344CB8AC3E}">
        <p14:creationId xmlns:p14="http://schemas.microsoft.com/office/powerpoint/2010/main" val="2774503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3">
                    <a:alpha val="90000"/>
                  </a:schemeClr>
                </a:solidFill>
              </a:rPr>
              <a:t>Case Study </a:t>
            </a:r>
            <a:r>
              <a:rPr lang="en-US" dirty="0" smtClean="0"/>
              <a:t>Headlines</a:t>
            </a:r>
            <a:endParaRPr lang="en-US" dirty="0"/>
          </a:p>
        </p:txBody>
      </p:sp>
      <p:sp>
        <p:nvSpPr>
          <p:cNvPr id="4" name="Text Placeholder 3"/>
          <p:cNvSpPr>
            <a:spLocks noGrp="1"/>
          </p:cNvSpPr>
          <p:nvPr>
            <p:ph type="body" sz="quarter" idx="13"/>
          </p:nvPr>
        </p:nvSpPr>
        <p:spPr>
          <a:xfrm>
            <a:off x="471951" y="6185035"/>
            <a:ext cx="11248101" cy="222305"/>
          </a:xfrm>
        </p:spPr>
        <p:txBody>
          <a:bodyPr/>
          <a:lstStyle/>
          <a:p>
            <a:r>
              <a:rPr lang="en-US" dirty="0"/>
              <a:t>http://www.altiux.com/solution-brief-altiux-iot-and-intel.html</a:t>
            </a:r>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19</a:t>
            </a:fld>
            <a:endParaRPr lang="en-US" dirty="0"/>
          </a:p>
        </p:txBody>
      </p:sp>
      <p:sp>
        <p:nvSpPr>
          <p:cNvPr id="6" name="Content Placeholder 5"/>
          <p:cNvSpPr>
            <a:spLocks noGrp="1"/>
          </p:cNvSpPr>
          <p:nvPr>
            <p:ph sz="quarter" idx="15"/>
          </p:nvPr>
        </p:nvSpPr>
        <p:spPr/>
        <p:txBody>
          <a:bodyPr/>
          <a:lstStyle/>
          <a:p>
            <a:pPr marL="342900" indent="-342900">
              <a:buFont typeface="Arial" panose="020B0604020202020204" pitchFamily="34" charset="0"/>
              <a:buChar char="•"/>
            </a:pPr>
            <a:r>
              <a:rPr lang="en-US" dirty="0"/>
              <a:t>Fast Track </a:t>
            </a:r>
            <a:r>
              <a:rPr lang="en-US" dirty="0" err="1"/>
              <a:t>IoT</a:t>
            </a:r>
            <a:r>
              <a:rPr lang="en-US" dirty="0"/>
              <a:t> Smart Building, </a:t>
            </a:r>
            <a:r>
              <a:rPr lang="en-US" dirty="0" smtClean="0"/>
              <a:t>Industrial and </a:t>
            </a:r>
            <a:r>
              <a:rPr lang="en-US" dirty="0"/>
              <a:t>City Solutions with </a:t>
            </a:r>
            <a:r>
              <a:rPr lang="en-US" dirty="0" err="1"/>
              <a:t>Altiux</a:t>
            </a:r>
            <a:r>
              <a:rPr lang="en-US" dirty="0"/>
              <a:t> and </a:t>
            </a:r>
            <a:r>
              <a:rPr lang="en-US" dirty="0" smtClean="0"/>
              <a:t>Intel</a:t>
            </a:r>
          </a:p>
          <a:p>
            <a:pPr marL="342900" indent="-342900">
              <a:buFont typeface="Arial" panose="020B0604020202020204" pitchFamily="34" charset="0"/>
              <a:buChar char="•"/>
            </a:pPr>
            <a:r>
              <a:rPr lang="en-US" dirty="0" err="1"/>
              <a:t>Altiux</a:t>
            </a:r>
            <a:r>
              <a:rPr lang="en-US" dirty="0"/>
              <a:t> Helps Integrated Steel Plant Reduce </a:t>
            </a:r>
            <a:r>
              <a:rPr lang="en-US" dirty="0" smtClean="0"/>
              <a:t>ACC Energy </a:t>
            </a:r>
            <a:r>
              <a:rPr lang="en-US" dirty="0"/>
              <a:t>Consumption by 18% </a:t>
            </a:r>
            <a:endParaRPr lang="en-US" dirty="0" smtClean="0"/>
          </a:p>
          <a:p>
            <a:pPr marL="342900" indent="-342900">
              <a:buFont typeface="Arial" panose="020B0604020202020204" pitchFamily="34" charset="0"/>
              <a:buChar char="•"/>
            </a:pPr>
            <a:r>
              <a:rPr lang="en-US" dirty="0" err="1"/>
              <a:t>Altiux</a:t>
            </a:r>
            <a:r>
              <a:rPr lang="en-US" dirty="0"/>
              <a:t> Helps Intelligent Glass Manufacturer Reduce On-site Maintenance Calls </a:t>
            </a:r>
          </a:p>
          <a:p>
            <a:pPr marL="342900" indent="-342900">
              <a:buFont typeface="Arial" panose="020B0604020202020204" pitchFamily="34" charset="0"/>
              <a:buChar char="•"/>
            </a:pPr>
            <a:r>
              <a:rPr lang="en-US" dirty="0" err="1"/>
              <a:t>Alleantia</a:t>
            </a:r>
            <a:r>
              <a:rPr lang="en-US" dirty="0"/>
              <a:t> - Achieving the Power of Industry 4.0 with Plug-and-Play Simplicity </a:t>
            </a:r>
          </a:p>
          <a:p>
            <a:pPr marL="342900" indent="-342900">
              <a:buFont typeface="Arial" panose="020B0604020202020204" pitchFamily="34" charset="0"/>
              <a:buChar char="•"/>
            </a:pPr>
            <a:r>
              <a:rPr lang="en-US" dirty="0"/>
              <a:t>Intel Partner </a:t>
            </a:r>
            <a:r>
              <a:rPr lang="en-US" dirty="0" err="1"/>
              <a:t>Simularity</a:t>
            </a:r>
            <a:r>
              <a:rPr lang="en-US" dirty="0"/>
              <a:t> Delivers AI Software for Asset Monitoring </a:t>
            </a:r>
          </a:p>
          <a:p>
            <a:pPr marL="342900" indent="-342900">
              <a:buFont typeface="Arial" panose="020B0604020202020204" pitchFamily="34" charset="0"/>
              <a:buChar char="•"/>
            </a:pPr>
            <a:r>
              <a:rPr lang="en-US" dirty="0"/>
              <a:t>Cut Energy Costs with a Smart Real-Time Occupancy Solution from Feedback Solutions and </a:t>
            </a:r>
            <a:r>
              <a:rPr lang="en-US" dirty="0" smtClean="0"/>
              <a:t>Intel</a:t>
            </a:r>
          </a:p>
          <a:p>
            <a:pPr marL="342900" indent="-342900">
              <a:buFont typeface="Arial" panose="020B0604020202020204" pitchFamily="34" charset="0"/>
              <a:buChar char="•"/>
            </a:pPr>
            <a:r>
              <a:rPr lang="en-US" dirty="0" smtClean="0"/>
              <a:t>The </a:t>
            </a:r>
            <a:r>
              <a:rPr lang="en-US" dirty="0" err="1"/>
              <a:t>Infiswift</a:t>
            </a:r>
            <a:r>
              <a:rPr lang="en-US" dirty="0"/>
              <a:t> </a:t>
            </a:r>
            <a:r>
              <a:rPr lang="en-US" dirty="0" err="1"/>
              <a:t>IoT</a:t>
            </a:r>
            <a:r>
              <a:rPr lang="en-US" dirty="0"/>
              <a:t> platform based on high-performance Intel® architecture enables more efficient agricultural operations.</a:t>
            </a:r>
          </a:p>
          <a:p>
            <a:pPr marL="342900" indent="-342900">
              <a:buFont typeface="Arial" panose="020B0604020202020204" pitchFamily="34" charset="0"/>
              <a:buChar char="•"/>
            </a:pPr>
            <a:r>
              <a:rPr lang="en-US" dirty="0"/>
              <a:t>Enabling data-driven insight and holistic visibility for Telco, service providers, and the </a:t>
            </a:r>
            <a:r>
              <a:rPr lang="en-US" dirty="0" smtClean="0"/>
              <a:t>enterprise</a:t>
            </a:r>
            <a:endParaRPr lang="en-US" dirty="0"/>
          </a:p>
        </p:txBody>
      </p:sp>
    </p:spTree>
    <p:extLst>
      <p:ext uri="{BB962C8B-B14F-4D97-AF65-F5344CB8AC3E}">
        <p14:creationId xmlns:p14="http://schemas.microsoft.com/office/powerpoint/2010/main" val="919403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738664"/>
          </a:xfrm>
        </p:spPr>
        <p:txBody>
          <a:bodyPr/>
          <a:lstStyle/>
          <a:p>
            <a:r>
              <a:rPr lang="en-US" sz="6000" kern="0" spc="100" dirty="0">
                <a:solidFill>
                  <a:srgbClr val="F3D54E"/>
                </a:solidFill>
                <a:effectLst>
                  <a:outerShdw blurRad="431800" algn="ctr" rotWithShape="0">
                    <a:prstClr val="black"/>
                  </a:outerShdw>
                </a:effectLst>
              </a:rPr>
              <a:t>Introduction</a:t>
            </a:r>
            <a:r>
              <a:rPr lang="en-US" dirty="0" smtClean="0"/>
              <a:t> Video</a:t>
            </a:r>
            <a:endParaRPr lang="en-US" dirty="0"/>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a:t>
            </a:fld>
            <a:endParaRPr lang="en-US" dirty="0"/>
          </a:p>
        </p:txBody>
      </p:sp>
      <p:sp>
        <p:nvSpPr>
          <p:cNvPr id="5" name="Rectangle 4"/>
          <p:cNvSpPr/>
          <p:nvPr/>
        </p:nvSpPr>
        <p:spPr>
          <a:xfrm>
            <a:off x="697831" y="3105835"/>
            <a:ext cx="10804357" cy="646331"/>
          </a:xfrm>
          <a:prstGeom prst="rect">
            <a:avLst/>
          </a:prstGeom>
        </p:spPr>
        <p:txBody>
          <a:bodyPr wrap="square">
            <a:spAutoFit/>
          </a:bodyPr>
          <a:lstStyle/>
          <a:p>
            <a:r>
              <a:rPr lang="en-US" dirty="0" smtClean="0"/>
              <a:t>Intel Industrial </a:t>
            </a:r>
            <a:r>
              <a:rPr lang="en-US" dirty="0" err="1" smtClean="0"/>
              <a:t>IoT</a:t>
            </a:r>
            <a:r>
              <a:rPr lang="en-US" dirty="0" smtClean="0"/>
              <a:t> Overview Video</a:t>
            </a:r>
          </a:p>
          <a:p>
            <a:r>
              <a:rPr lang="en-US" dirty="0" smtClean="0"/>
              <a:t>https</a:t>
            </a:r>
            <a:r>
              <a:rPr lang="en-US" dirty="0"/>
              <a:t>://www.intel.com/content/www/us/en/industrial-automation/industrial-vision-video.html</a:t>
            </a:r>
          </a:p>
        </p:txBody>
      </p:sp>
      <p:sp>
        <p:nvSpPr>
          <p:cNvPr id="6" name="Rectangle 5"/>
          <p:cNvSpPr/>
          <p:nvPr/>
        </p:nvSpPr>
        <p:spPr>
          <a:xfrm>
            <a:off x="697831" y="1882785"/>
            <a:ext cx="8562976" cy="646331"/>
          </a:xfrm>
          <a:prstGeom prst="rect">
            <a:avLst/>
          </a:prstGeom>
        </p:spPr>
        <p:txBody>
          <a:bodyPr wrap="square">
            <a:spAutoFit/>
          </a:bodyPr>
          <a:lstStyle/>
          <a:p>
            <a:r>
              <a:rPr lang="en-US" dirty="0" smtClean="0"/>
              <a:t>Intel is Inventing the Industrial Internet of Things – Trailer</a:t>
            </a:r>
          </a:p>
          <a:p>
            <a:r>
              <a:rPr lang="en-US" dirty="0" smtClean="0"/>
              <a:t>https</a:t>
            </a:r>
            <a:r>
              <a:rPr lang="en-US" dirty="0"/>
              <a:t>://www.intel.com/content/www/us/en/industrial-automation/overview.html</a:t>
            </a:r>
          </a:p>
        </p:txBody>
      </p:sp>
    </p:spTree>
    <p:extLst>
      <p:ext uri="{BB962C8B-B14F-4D97-AF65-F5344CB8AC3E}">
        <p14:creationId xmlns:p14="http://schemas.microsoft.com/office/powerpoint/2010/main" val="365254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Where to Go from Here?</a:t>
            </a:r>
            <a:endParaRPr lang="en-US" dirty="0"/>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20</a:t>
            </a:fld>
            <a:endParaRPr lang="en-US" dirty="0"/>
          </a:p>
        </p:txBody>
      </p:sp>
      <p:grpSp>
        <p:nvGrpSpPr>
          <p:cNvPr id="22" name="Group 21"/>
          <p:cNvGrpSpPr/>
          <p:nvPr/>
        </p:nvGrpSpPr>
        <p:grpSpPr>
          <a:xfrm>
            <a:off x="3514391" y="1501039"/>
            <a:ext cx="2010805" cy="4582326"/>
            <a:chOff x="3063219" y="1588891"/>
            <a:chExt cx="2010805" cy="4582326"/>
          </a:xfrm>
        </p:grpSpPr>
        <p:sp>
          <p:nvSpPr>
            <p:cNvPr id="12" name="Curved Left Arrow 11"/>
            <p:cNvSpPr/>
            <p:nvPr/>
          </p:nvSpPr>
          <p:spPr>
            <a:xfrm rot="1943434">
              <a:off x="3654799" y="1636516"/>
              <a:ext cx="1419225" cy="194310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3" name="Curved Left Arrow 12"/>
            <p:cNvSpPr/>
            <p:nvPr/>
          </p:nvSpPr>
          <p:spPr>
            <a:xfrm rot="2284284">
              <a:off x="3276111" y="1588891"/>
              <a:ext cx="1381125" cy="337185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4" name="Curved Left Arrow 13"/>
            <p:cNvSpPr/>
            <p:nvPr/>
          </p:nvSpPr>
          <p:spPr>
            <a:xfrm rot="2284284">
              <a:off x="3063219" y="1615177"/>
              <a:ext cx="1381125" cy="455604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grpSp>
        <p:nvGrpSpPr>
          <p:cNvPr id="20" name="Group 19"/>
          <p:cNvGrpSpPr/>
          <p:nvPr/>
        </p:nvGrpSpPr>
        <p:grpSpPr>
          <a:xfrm>
            <a:off x="6392993" y="1499222"/>
            <a:ext cx="2048507" cy="4612246"/>
            <a:chOff x="5486400" y="1430072"/>
            <a:chExt cx="2048507" cy="4612246"/>
          </a:xfrm>
        </p:grpSpPr>
        <p:sp>
          <p:nvSpPr>
            <p:cNvPr id="15" name="Curved Right Arrow 14"/>
            <p:cNvSpPr/>
            <p:nvPr/>
          </p:nvSpPr>
          <p:spPr>
            <a:xfrm rot="-1920000">
              <a:off x="5486400" y="1493976"/>
              <a:ext cx="1417320" cy="194767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8" name="Curved Right Arrow 17"/>
            <p:cNvSpPr/>
            <p:nvPr/>
          </p:nvSpPr>
          <p:spPr>
            <a:xfrm rot="-2280000">
              <a:off x="5970338" y="1430072"/>
              <a:ext cx="1380744" cy="3374136"/>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9" name="Curved Right Arrow 18"/>
            <p:cNvSpPr/>
            <p:nvPr/>
          </p:nvSpPr>
          <p:spPr>
            <a:xfrm rot="-2280000">
              <a:off x="5956454" y="1488606"/>
              <a:ext cx="1578453" cy="455371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sp>
        <p:nvSpPr>
          <p:cNvPr id="24" name="TextBox 23"/>
          <p:cNvSpPr txBox="1"/>
          <p:nvPr/>
        </p:nvSpPr>
        <p:spPr>
          <a:xfrm>
            <a:off x="1287513" y="2265055"/>
            <a:ext cx="2408414" cy="646331"/>
          </a:xfrm>
          <a:prstGeom prst="rect">
            <a:avLst/>
          </a:prstGeom>
          <a:noFill/>
        </p:spPr>
        <p:txBody>
          <a:bodyPr wrap="square" rtlCol="0">
            <a:spAutoFit/>
          </a:bodyPr>
          <a:lstStyle/>
          <a:p>
            <a:pPr algn="ctr"/>
            <a:r>
              <a:rPr lang="en-US" dirty="0" smtClean="0">
                <a:latin typeface="+mn-lt"/>
              </a:rPr>
              <a:t>Continued Education and Training</a:t>
            </a:r>
          </a:p>
        </p:txBody>
      </p:sp>
      <p:sp>
        <p:nvSpPr>
          <p:cNvPr id="25" name="TextBox 24"/>
          <p:cNvSpPr txBox="1"/>
          <p:nvPr/>
        </p:nvSpPr>
        <p:spPr>
          <a:xfrm>
            <a:off x="874362" y="3298880"/>
            <a:ext cx="2408414" cy="646331"/>
          </a:xfrm>
          <a:prstGeom prst="rect">
            <a:avLst/>
          </a:prstGeom>
          <a:noFill/>
        </p:spPr>
        <p:txBody>
          <a:bodyPr wrap="square" rtlCol="0">
            <a:spAutoFit/>
          </a:bodyPr>
          <a:lstStyle/>
          <a:p>
            <a:pPr algn="ctr"/>
            <a:r>
              <a:rPr lang="en-US" dirty="0" smtClean="0">
                <a:latin typeface="+mn-lt"/>
              </a:rPr>
              <a:t>Get Product Information</a:t>
            </a:r>
          </a:p>
        </p:txBody>
      </p:sp>
      <p:sp>
        <p:nvSpPr>
          <p:cNvPr id="26" name="TextBox 25"/>
          <p:cNvSpPr txBox="1"/>
          <p:nvPr/>
        </p:nvSpPr>
        <p:spPr>
          <a:xfrm>
            <a:off x="696499" y="4548523"/>
            <a:ext cx="1706136" cy="646331"/>
          </a:xfrm>
          <a:prstGeom prst="rect">
            <a:avLst/>
          </a:prstGeom>
          <a:noFill/>
        </p:spPr>
        <p:txBody>
          <a:bodyPr wrap="square" rtlCol="0">
            <a:spAutoFit/>
          </a:bodyPr>
          <a:lstStyle/>
          <a:p>
            <a:pPr algn="ctr"/>
            <a:r>
              <a:rPr lang="en-US" dirty="0" smtClean="0">
                <a:latin typeface="+mn-lt"/>
              </a:rPr>
              <a:t>Contact an Account Rep.</a:t>
            </a:r>
          </a:p>
        </p:txBody>
      </p:sp>
      <p:sp>
        <p:nvSpPr>
          <p:cNvPr id="27" name="TextBox 26"/>
          <p:cNvSpPr txBox="1"/>
          <p:nvPr/>
        </p:nvSpPr>
        <p:spPr>
          <a:xfrm>
            <a:off x="8346906" y="2265055"/>
            <a:ext cx="2408414" cy="369332"/>
          </a:xfrm>
          <a:prstGeom prst="rect">
            <a:avLst/>
          </a:prstGeom>
          <a:noFill/>
        </p:spPr>
        <p:txBody>
          <a:bodyPr wrap="square" rtlCol="0">
            <a:spAutoFit/>
          </a:bodyPr>
          <a:lstStyle/>
          <a:p>
            <a:pPr algn="ctr"/>
            <a:r>
              <a:rPr lang="en-US" dirty="0" smtClean="0">
                <a:latin typeface="+mn-lt"/>
              </a:rPr>
              <a:t>Purchase Products</a:t>
            </a:r>
          </a:p>
        </p:txBody>
      </p:sp>
      <p:sp>
        <p:nvSpPr>
          <p:cNvPr id="28" name="TextBox 27"/>
          <p:cNvSpPr txBox="1"/>
          <p:nvPr/>
        </p:nvSpPr>
        <p:spPr>
          <a:xfrm>
            <a:off x="9149987" y="3276690"/>
            <a:ext cx="2408414" cy="923330"/>
          </a:xfrm>
          <a:prstGeom prst="rect">
            <a:avLst/>
          </a:prstGeom>
          <a:noFill/>
        </p:spPr>
        <p:txBody>
          <a:bodyPr wrap="square" rtlCol="0">
            <a:spAutoFit/>
          </a:bodyPr>
          <a:lstStyle/>
          <a:p>
            <a:pPr algn="ctr"/>
            <a:r>
              <a:rPr lang="en-US" dirty="0" smtClean="0"/>
              <a:t>Getting more Information on Intel Gateways</a:t>
            </a:r>
            <a:endParaRPr lang="en-US" dirty="0" smtClean="0">
              <a:latin typeface="+mn-lt"/>
            </a:endParaRPr>
          </a:p>
        </p:txBody>
      </p:sp>
      <p:sp>
        <p:nvSpPr>
          <p:cNvPr id="29" name="TextBox 28"/>
          <p:cNvSpPr txBox="1"/>
          <p:nvPr/>
        </p:nvSpPr>
        <p:spPr>
          <a:xfrm>
            <a:off x="9311638" y="4620085"/>
            <a:ext cx="2408414" cy="923330"/>
          </a:xfrm>
          <a:prstGeom prst="rect">
            <a:avLst/>
          </a:prstGeom>
          <a:noFill/>
        </p:spPr>
        <p:txBody>
          <a:bodyPr wrap="square" rtlCol="0">
            <a:spAutoFit/>
          </a:bodyPr>
          <a:lstStyle/>
          <a:p>
            <a:pPr algn="ctr"/>
            <a:r>
              <a:rPr lang="en-US" dirty="0" smtClean="0"/>
              <a:t>Getting more Information on Intel Data Center</a:t>
            </a:r>
            <a:endParaRPr lang="en-US" dirty="0" smtClean="0">
              <a:latin typeface="+mn-lt"/>
            </a:endParaRPr>
          </a:p>
        </p:txBody>
      </p:sp>
    </p:spTree>
    <p:extLst>
      <p:ext uri="{BB962C8B-B14F-4D97-AF65-F5344CB8AC3E}">
        <p14:creationId xmlns:p14="http://schemas.microsoft.com/office/powerpoint/2010/main" val="1642651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12022138" y="6553200"/>
            <a:ext cx="169862" cy="163513"/>
          </a:xfrm>
          <a:prstGeom prst="rect">
            <a:avLst/>
          </a:prstGeom>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21</a:t>
            </a:fld>
            <a:endParaRPr lang="en-US" dirty="0"/>
          </a:p>
        </p:txBody>
      </p:sp>
    </p:spTree>
    <p:extLst>
      <p:ext uri="{BB962C8B-B14F-4D97-AF65-F5344CB8AC3E}">
        <p14:creationId xmlns:p14="http://schemas.microsoft.com/office/powerpoint/2010/main" val="1630773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a:solidFill>
                  <a:srgbClr val="F3D54E"/>
                </a:solidFill>
                <a:effectLst>
                  <a:outerShdw blurRad="431800" algn="ctr" rotWithShape="0">
                    <a:prstClr val="black"/>
                  </a:outerShdw>
                </a:effectLst>
              </a:rPr>
              <a:t>Recent</a:t>
            </a:r>
            <a:r>
              <a:rPr lang="en-US" sz="5400" dirty="0" smtClean="0"/>
              <a:t> Market Partnerships and Acquisitions </a:t>
            </a:r>
            <a:endParaRPr lang="en-US" sz="5400" dirty="0"/>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22</a:t>
            </a:fld>
            <a:endParaRPr lang="en-US" dirty="0"/>
          </a:p>
        </p:txBody>
      </p:sp>
      <p:graphicFrame>
        <p:nvGraphicFramePr>
          <p:cNvPr id="12" name="Diagram 11"/>
          <p:cNvGraphicFramePr/>
          <p:nvPr>
            <p:extLst/>
          </p:nvPr>
        </p:nvGraphicFramePr>
        <p:xfrm>
          <a:off x="471951" y="1099457"/>
          <a:ext cx="11411335" cy="50923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 Placeholder 3"/>
          <p:cNvSpPr txBox="1">
            <a:spLocks noGrp="1"/>
          </p:cNvSpPr>
          <p:nvPr>
            <p:ph type="body" sz="quarter" idx="13"/>
          </p:nvPr>
        </p:nvSpPr>
        <p:spPr bwMode="auto">
          <a:prstGeom prst="rect">
            <a:avLst/>
          </a:prstGeom>
          <a:noFill/>
          <a:ln w="9525">
            <a:noFill/>
            <a:miter lim="800000"/>
            <a:headEnd/>
            <a:tailEnd/>
          </a:ln>
          <a:effectLst/>
        </p:spPr>
        <p:txBody>
          <a:bodyPr vert="horz" wrap="square" lIns="108845" tIns="54423" rIns="108845" bIns="54423" numCol="1" anchor="t" anchorCtr="0" compatLnSpc="1">
            <a:prstTxWarp prst="textNoShape">
              <a:avLst/>
            </a:prstTxWarp>
            <a:noAutofit/>
          </a:bodyPr>
          <a:lstStyle>
            <a:lvl1pPr marL="322004" indent="-322004" algn="l" rtl="0" eaLnBrk="1" fontAlgn="base" hangingPunct="1">
              <a:lnSpc>
                <a:spcPct val="95000"/>
              </a:lnSpc>
              <a:spcBef>
                <a:spcPct val="30000"/>
              </a:spcBef>
              <a:spcAft>
                <a:spcPct val="0"/>
              </a:spcAft>
              <a:buClr>
                <a:schemeClr val="tx1"/>
              </a:buClr>
              <a:buFont typeface="Arial" pitchFamily="34" charset="0"/>
              <a:buChar char="•"/>
              <a:defRPr sz="3600">
                <a:solidFill>
                  <a:schemeClr val="tx1"/>
                </a:solidFill>
                <a:effectLst>
                  <a:outerShdw blurRad="38100" dist="38100" dir="2700000" algn="tl">
                    <a:srgbClr val="000000">
                      <a:alpha val="43137"/>
                    </a:srgbClr>
                  </a:outerShdw>
                </a:effectLst>
                <a:latin typeface="+mn-lt"/>
                <a:ea typeface="+mn-ea"/>
                <a:cs typeface="+mn-cs"/>
              </a:defRPr>
            </a:lvl1pPr>
            <a:lvl2pPr marL="814081" indent="-322004" algn="l" rtl="0" eaLnBrk="1" fontAlgn="base" hangingPunct="1">
              <a:lnSpc>
                <a:spcPct val="95000"/>
              </a:lnSpc>
              <a:spcBef>
                <a:spcPct val="30000"/>
              </a:spcBef>
              <a:spcAft>
                <a:spcPct val="0"/>
              </a:spcAft>
              <a:buClr>
                <a:schemeClr val="tx1"/>
              </a:buClr>
              <a:buChar char="–"/>
              <a:defRPr sz="3100">
                <a:solidFill>
                  <a:schemeClr val="tx1"/>
                </a:solidFill>
                <a:effectLst>
                  <a:outerShdw blurRad="38100" dist="38100" dir="2700000" algn="tl">
                    <a:srgbClr val="000000">
                      <a:alpha val="43137"/>
                    </a:srgbClr>
                  </a:outerShdw>
                </a:effectLst>
                <a:latin typeface="+mn-lt"/>
                <a:cs typeface="+mn-cs"/>
              </a:defRPr>
            </a:lvl2pPr>
            <a:lvl3pPr marL="1306155" indent="-322004" algn="l" rtl="0" eaLnBrk="1" fontAlgn="base" hangingPunct="1">
              <a:lnSpc>
                <a:spcPct val="95000"/>
              </a:lnSpc>
              <a:spcBef>
                <a:spcPct val="30000"/>
              </a:spcBef>
              <a:spcAft>
                <a:spcPct val="0"/>
              </a:spcAft>
              <a:buClr>
                <a:schemeClr val="tx1"/>
              </a:buClr>
              <a:buChar char="–"/>
              <a:defRPr sz="2900">
                <a:solidFill>
                  <a:schemeClr val="tx1"/>
                </a:solidFill>
                <a:effectLst>
                  <a:outerShdw blurRad="38100" dist="38100" dir="2700000" algn="tl">
                    <a:srgbClr val="000000">
                      <a:alpha val="43137"/>
                    </a:srgbClr>
                  </a:outerShdw>
                </a:effectLst>
                <a:latin typeface="+mn-lt"/>
                <a:cs typeface="+mn-cs"/>
              </a:defRPr>
            </a:lvl3pPr>
            <a:lvl4pPr marL="1975107" indent="-342413"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4pPr>
            <a:lvl5pPr marL="246718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5pPr>
            <a:lvl6pPr marL="3120260"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6pPr>
            <a:lvl7pPr marL="3773337"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7pPr>
            <a:lvl8pPr marL="4426414"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8pPr>
            <a:lvl9pPr marL="507949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9pPr>
          </a:lstStyle>
          <a:p>
            <a:pPr marL="0" indent="0" algn="ctr" defTabSz="668226">
              <a:buClr>
                <a:prstClr val="white"/>
              </a:buClr>
              <a:buNone/>
              <a:defRPr/>
            </a:pPr>
            <a:r>
              <a:rPr lang="en-US" sz="800" kern="0" dirty="0">
                <a:solidFill>
                  <a:prstClr val="white"/>
                </a:solidFill>
                <a:effectLst/>
              </a:rPr>
              <a:t>* Other names and brands may be claimed as the property of others.</a:t>
            </a:r>
          </a:p>
        </p:txBody>
      </p:sp>
    </p:spTree>
    <p:extLst>
      <p:ext uri="{BB962C8B-B14F-4D97-AF65-F5344CB8AC3E}">
        <p14:creationId xmlns:p14="http://schemas.microsoft.com/office/powerpoint/2010/main" val="2226091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smtClean="0">
                <a:solidFill>
                  <a:srgbClr val="F3D54E"/>
                </a:solidFill>
                <a:effectLst>
                  <a:outerShdw blurRad="431800" algn="ctr" rotWithShape="0">
                    <a:prstClr val="black"/>
                  </a:outerShdw>
                </a:effectLst>
              </a:rPr>
              <a:t>IIOT Workshop </a:t>
            </a:r>
            <a:r>
              <a:rPr lang="en-US" sz="5400" kern="0" spc="100" dirty="0">
                <a:solidFill>
                  <a:schemeClr val="tx1"/>
                </a:solidFill>
                <a:effectLst>
                  <a:outerShdw blurRad="431800" algn="ctr" rotWithShape="0">
                    <a:prstClr val="black"/>
                  </a:outerShdw>
                </a:effectLst>
              </a:rPr>
              <a:t>Overview </a:t>
            </a:r>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3</a:t>
            </a:fld>
            <a:endParaRPr lang="en-US" dirty="0"/>
          </a:p>
        </p:txBody>
      </p:sp>
      <p:sp>
        <p:nvSpPr>
          <p:cNvPr id="7" name="Rounded Rectangle 6"/>
          <p:cNvSpPr/>
          <p:nvPr/>
        </p:nvSpPr>
        <p:spPr>
          <a:xfrm>
            <a:off x="471951" y="1914732"/>
            <a:ext cx="4066595" cy="944698"/>
          </a:xfrm>
          <a:prstGeom prst="roundRect">
            <a:avLst/>
          </a:prstGeom>
          <a:gradFill flip="none" rotWithShape="1">
            <a:gsLst>
              <a:gs pos="0">
                <a:srgbClr val="005FB2"/>
              </a:gs>
              <a:gs pos="100000">
                <a:srgbClr val="0073D4"/>
              </a:gs>
              <a:gs pos="0">
                <a:schemeClr val="bg2"/>
              </a:gs>
            </a:gsLst>
            <a:lin ang="2700000" scaled="1"/>
            <a:tileRect/>
          </a:gradFill>
          <a:ln>
            <a:noFill/>
          </a:ln>
          <a:effectLst>
            <a:glow rad="76200">
              <a:srgbClr val="003C71">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a:pPr>
            <a:r>
              <a:rPr lang="en-US" sz="1600" dirty="0"/>
              <a:t>Introduction to Intel and the IIoT</a:t>
            </a:r>
          </a:p>
          <a:p>
            <a:pPr marL="457200" indent="-457200">
              <a:buClr>
                <a:schemeClr val="tx1"/>
              </a:buClr>
              <a:buFont typeface="+mj-lt"/>
              <a:buAutoNum type="arabicPeriod"/>
            </a:pPr>
            <a:r>
              <a:rPr lang="en-US" sz="1600" dirty="0"/>
              <a:t>Formalized Structure to IIoT</a:t>
            </a:r>
            <a:endParaRPr lang="en-US" sz="1600" dirty="0">
              <a:solidFill>
                <a:prstClr val="white"/>
              </a:solidFill>
            </a:endParaRPr>
          </a:p>
        </p:txBody>
      </p:sp>
      <p:sp>
        <p:nvSpPr>
          <p:cNvPr id="9" name="TextBox 8"/>
          <p:cNvSpPr txBox="1"/>
          <p:nvPr/>
        </p:nvSpPr>
        <p:spPr>
          <a:xfrm>
            <a:off x="471951" y="1268401"/>
            <a:ext cx="3074137" cy="646331"/>
          </a:xfrm>
          <a:prstGeom prst="rect">
            <a:avLst/>
          </a:prstGeom>
          <a:noFill/>
        </p:spPr>
        <p:txBody>
          <a:bodyPr wrap="square" rtlCol="0">
            <a:spAutoFit/>
          </a:bodyPr>
          <a:lstStyle/>
          <a:p>
            <a:r>
              <a:rPr lang="en-US" sz="3600" dirty="0" smtClean="0">
                <a:latin typeface="+mj-lt"/>
              </a:rPr>
              <a:t>Introduction</a:t>
            </a:r>
          </a:p>
        </p:txBody>
      </p:sp>
      <p:sp>
        <p:nvSpPr>
          <p:cNvPr id="14" name="Rounded Rectangle 13"/>
          <p:cNvSpPr/>
          <p:nvPr/>
        </p:nvSpPr>
        <p:spPr>
          <a:xfrm>
            <a:off x="7653457" y="1526833"/>
            <a:ext cx="4066595" cy="944698"/>
          </a:xfrm>
          <a:prstGeom prst="roundRect">
            <a:avLst/>
          </a:prstGeom>
          <a:gradFill flip="none" rotWithShape="1">
            <a:gsLst>
              <a:gs pos="0">
                <a:srgbClr val="005FB2"/>
              </a:gs>
              <a:gs pos="100000">
                <a:srgbClr val="D0E600"/>
              </a:gs>
              <a:gs pos="0">
                <a:srgbClr val="788500"/>
              </a:gs>
            </a:gsLst>
            <a:lin ang="2700000" scaled="1"/>
            <a:tileRect/>
          </a:gradFill>
          <a:ln>
            <a:noFill/>
          </a:ln>
          <a:effectLst>
            <a:glow rad="76200">
              <a:srgbClr val="7882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3"/>
            </a:pPr>
            <a:r>
              <a:rPr lang="en-US" sz="1600" dirty="0" smtClean="0"/>
              <a:t>Physical Sensors and Actuators</a:t>
            </a:r>
            <a:endParaRPr lang="en-US" sz="1600" dirty="0"/>
          </a:p>
          <a:p>
            <a:pPr marL="457200" indent="-457200">
              <a:buClr>
                <a:schemeClr val="tx1"/>
              </a:buClr>
              <a:buFont typeface="+mj-lt"/>
              <a:buAutoNum type="arabicPeriod" startAt="3"/>
            </a:pPr>
            <a:r>
              <a:rPr lang="en-US" sz="1600" dirty="0" smtClean="0"/>
              <a:t>Communications and Protocols</a:t>
            </a:r>
            <a:endParaRPr lang="en-US" sz="1600" dirty="0">
              <a:solidFill>
                <a:prstClr val="white"/>
              </a:solidFill>
            </a:endParaRPr>
          </a:p>
        </p:txBody>
      </p:sp>
      <p:sp>
        <p:nvSpPr>
          <p:cNvPr id="15" name="TextBox 14"/>
          <p:cNvSpPr txBox="1"/>
          <p:nvPr/>
        </p:nvSpPr>
        <p:spPr>
          <a:xfrm>
            <a:off x="5582027" y="1743530"/>
            <a:ext cx="1318959" cy="646331"/>
          </a:xfrm>
          <a:prstGeom prst="rect">
            <a:avLst/>
          </a:prstGeom>
          <a:noFill/>
        </p:spPr>
        <p:txBody>
          <a:bodyPr wrap="square" rtlCol="0">
            <a:spAutoFit/>
          </a:bodyPr>
          <a:lstStyle/>
          <a:p>
            <a:r>
              <a:rPr lang="en-US" sz="3600" dirty="0" smtClean="0">
                <a:latin typeface="+mj-lt"/>
              </a:rPr>
              <a:t>Control</a:t>
            </a:r>
          </a:p>
        </p:txBody>
      </p:sp>
      <p:sp>
        <p:nvSpPr>
          <p:cNvPr id="17" name="Rounded Rectangle 16"/>
          <p:cNvSpPr/>
          <p:nvPr/>
        </p:nvSpPr>
        <p:spPr>
          <a:xfrm>
            <a:off x="7653457" y="2637712"/>
            <a:ext cx="4066595" cy="944698"/>
          </a:xfrm>
          <a:prstGeom prst="roundRect">
            <a:avLst/>
          </a:prstGeom>
          <a:gradFill flip="none" rotWithShape="1">
            <a:gsLst>
              <a:gs pos="0">
                <a:srgbClr val="005FB2"/>
              </a:gs>
              <a:gs pos="100000">
                <a:srgbClr val="FFA800"/>
              </a:gs>
              <a:gs pos="0">
                <a:srgbClr val="A06000"/>
              </a:gs>
            </a:gsLst>
            <a:lin ang="2700000" scaled="1"/>
            <a:tileRect/>
          </a:gradFill>
          <a:ln>
            <a:noFill/>
          </a:ln>
          <a:effectLst>
            <a:glow rad="76200">
              <a:srgbClr val="A060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342900" indent="-342900">
              <a:buClr>
                <a:schemeClr val="tx1"/>
              </a:buClr>
              <a:buFont typeface="+mj-lt"/>
              <a:buAutoNum type="arabicPeriod" startAt="5"/>
            </a:pPr>
            <a:r>
              <a:rPr lang="en-US" sz="1600" dirty="0" smtClean="0"/>
              <a:t>Automated </a:t>
            </a:r>
            <a:r>
              <a:rPr lang="en-US" sz="1600" dirty="0"/>
              <a:t>Control </a:t>
            </a:r>
            <a:r>
              <a:rPr lang="en-US" sz="1600" dirty="0" smtClean="0"/>
              <a:t>Systems</a:t>
            </a:r>
          </a:p>
          <a:p>
            <a:pPr marL="342900" indent="-342900">
              <a:buClr>
                <a:schemeClr val="tx1"/>
              </a:buClr>
              <a:buFont typeface="+mj-lt"/>
              <a:buAutoNum type="arabicPeriod" startAt="5"/>
            </a:pPr>
            <a:r>
              <a:rPr lang="en-US" sz="1600" dirty="0" smtClean="0">
                <a:solidFill>
                  <a:prstClr val="white"/>
                </a:solidFill>
              </a:rPr>
              <a:t>Security and IIoT</a:t>
            </a:r>
            <a:endParaRPr lang="en-US" sz="1600" dirty="0">
              <a:solidFill>
                <a:prstClr val="white"/>
              </a:solidFill>
            </a:endParaRPr>
          </a:p>
        </p:txBody>
      </p:sp>
      <p:sp>
        <p:nvSpPr>
          <p:cNvPr id="18" name="TextBox 17"/>
          <p:cNvSpPr txBox="1"/>
          <p:nvPr/>
        </p:nvSpPr>
        <p:spPr>
          <a:xfrm>
            <a:off x="5582027" y="2786895"/>
            <a:ext cx="1686949" cy="646331"/>
          </a:xfrm>
          <a:prstGeom prst="rect">
            <a:avLst/>
          </a:prstGeom>
          <a:noFill/>
        </p:spPr>
        <p:txBody>
          <a:bodyPr wrap="square" rtlCol="0">
            <a:spAutoFit/>
          </a:bodyPr>
          <a:lstStyle/>
          <a:p>
            <a:r>
              <a:rPr lang="en-US" sz="3600" dirty="0" smtClean="0">
                <a:latin typeface="+mj-lt"/>
              </a:rPr>
              <a:t>Operations</a:t>
            </a:r>
          </a:p>
        </p:txBody>
      </p:sp>
      <p:sp>
        <p:nvSpPr>
          <p:cNvPr id="25" name="Rounded Rectangle 24"/>
          <p:cNvSpPr/>
          <p:nvPr/>
        </p:nvSpPr>
        <p:spPr>
          <a:xfrm>
            <a:off x="7653457" y="3756669"/>
            <a:ext cx="4066595" cy="944698"/>
          </a:xfrm>
          <a:prstGeom prst="roundRect">
            <a:avLst/>
          </a:prstGeom>
          <a:gradFill>
            <a:gsLst>
              <a:gs pos="0">
                <a:srgbClr val="958022"/>
              </a:gs>
              <a:gs pos="100000">
                <a:srgbClr val="FFDD42"/>
              </a:gs>
            </a:gsLst>
            <a:lin ang="2700000" scaled="1"/>
          </a:gradFill>
          <a:ln>
            <a:noFill/>
          </a:ln>
          <a:effectLst>
            <a:glow rad="76200">
              <a:srgbClr val="9E2300">
                <a:alpha val="40000"/>
              </a:srgbClr>
            </a:glow>
            <a:softEdge rad="12700"/>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342900" indent="-342900">
              <a:buClr>
                <a:schemeClr val="tx1"/>
              </a:buClr>
              <a:buFont typeface="+mj-lt"/>
              <a:buAutoNum type="arabicPeriod" startAt="7"/>
            </a:pPr>
            <a:r>
              <a:rPr lang="en-US" sz="1600" dirty="0" smtClean="0"/>
              <a:t>Smart Video Systems </a:t>
            </a:r>
          </a:p>
          <a:p>
            <a:pPr marL="342900" indent="-342900">
              <a:buClr>
                <a:schemeClr val="tx1"/>
              </a:buClr>
              <a:buFont typeface="+mj-lt"/>
              <a:buAutoNum type="arabicPeriod" startAt="7"/>
            </a:pPr>
            <a:r>
              <a:rPr lang="en-US" sz="1600" dirty="0" smtClean="0"/>
              <a:t>Machine Learning</a:t>
            </a:r>
            <a:endParaRPr lang="en-US" sz="1600" dirty="0"/>
          </a:p>
        </p:txBody>
      </p:sp>
      <p:sp>
        <p:nvSpPr>
          <p:cNvPr id="26" name="TextBox 25"/>
          <p:cNvSpPr txBox="1"/>
          <p:nvPr/>
        </p:nvSpPr>
        <p:spPr>
          <a:xfrm>
            <a:off x="5582027" y="3900103"/>
            <a:ext cx="1855693" cy="646331"/>
          </a:xfrm>
          <a:prstGeom prst="rect">
            <a:avLst/>
          </a:prstGeom>
          <a:noFill/>
        </p:spPr>
        <p:txBody>
          <a:bodyPr wrap="square" rtlCol="0">
            <a:spAutoFit/>
          </a:bodyPr>
          <a:lstStyle/>
          <a:p>
            <a:r>
              <a:rPr lang="en-US" sz="3600" dirty="0" smtClean="0">
                <a:latin typeface="+mj-lt"/>
              </a:rPr>
              <a:t>Information</a:t>
            </a:r>
          </a:p>
        </p:txBody>
      </p:sp>
      <p:sp>
        <p:nvSpPr>
          <p:cNvPr id="27" name="Rounded Rectangle 26"/>
          <p:cNvSpPr/>
          <p:nvPr/>
        </p:nvSpPr>
        <p:spPr>
          <a:xfrm>
            <a:off x="7653457" y="4867548"/>
            <a:ext cx="4066595" cy="944698"/>
          </a:xfrm>
          <a:prstGeom prst="roundRect">
            <a:avLst/>
          </a:prstGeom>
          <a:gradFill>
            <a:gsLst>
              <a:gs pos="100000">
                <a:srgbClr val="FF4400"/>
              </a:gs>
              <a:gs pos="0">
                <a:srgbClr val="9E2300"/>
              </a:gs>
            </a:gsLst>
            <a:lin ang="2700000" scaled="1"/>
          </a:gradFill>
          <a:ln>
            <a:noFill/>
          </a:ln>
          <a:effectLst>
            <a:glow rad="76200">
              <a:srgbClr val="958022">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9"/>
            </a:pPr>
            <a:r>
              <a:rPr lang="en-US" sz="1600" dirty="0" smtClean="0"/>
              <a:t>Predictive Analytics</a:t>
            </a:r>
          </a:p>
          <a:p>
            <a:pPr marL="457200" indent="-457200">
              <a:buClr>
                <a:schemeClr val="tx1"/>
              </a:buClr>
              <a:buFont typeface="+mj-lt"/>
              <a:buAutoNum type="arabicPeriod" startAt="9"/>
            </a:pPr>
            <a:r>
              <a:rPr lang="en-US" sz="1600" dirty="0" smtClean="0"/>
              <a:t>Business Analytics</a:t>
            </a:r>
            <a:endParaRPr lang="en-US" sz="1600" dirty="0"/>
          </a:p>
        </p:txBody>
      </p:sp>
      <p:sp>
        <p:nvSpPr>
          <p:cNvPr id="28" name="TextBox 27"/>
          <p:cNvSpPr txBox="1"/>
          <p:nvPr/>
        </p:nvSpPr>
        <p:spPr>
          <a:xfrm>
            <a:off x="5581208" y="5013311"/>
            <a:ext cx="1687768" cy="646331"/>
          </a:xfrm>
          <a:prstGeom prst="rect">
            <a:avLst/>
          </a:prstGeom>
          <a:noFill/>
        </p:spPr>
        <p:txBody>
          <a:bodyPr wrap="square" rtlCol="0">
            <a:spAutoFit/>
          </a:bodyPr>
          <a:lstStyle/>
          <a:p>
            <a:r>
              <a:rPr lang="en-US" sz="3600" dirty="0" smtClean="0">
                <a:latin typeface="+mj-lt"/>
              </a:rPr>
              <a:t>Application</a:t>
            </a:r>
            <a:endParaRPr lang="en-US" sz="3600" dirty="0">
              <a:latin typeface="+mj-lt"/>
            </a:endParaRPr>
          </a:p>
        </p:txBody>
      </p:sp>
      <p:sp>
        <p:nvSpPr>
          <p:cNvPr id="36" name="Left Brace 35"/>
          <p:cNvSpPr/>
          <p:nvPr/>
        </p:nvSpPr>
        <p:spPr>
          <a:xfrm>
            <a:off x="4923027" y="1510924"/>
            <a:ext cx="569167" cy="4301322"/>
          </a:xfrm>
          <a:prstGeom prst="leftBrace">
            <a:avLst/>
          </a:pr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37" name="TextBox 36"/>
          <p:cNvSpPr txBox="1"/>
          <p:nvPr/>
        </p:nvSpPr>
        <p:spPr>
          <a:xfrm>
            <a:off x="559837" y="3433226"/>
            <a:ext cx="3978709" cy="2169825"/>
          </a:xfrm>
          <a:prstGeom prst="rect">
            <a:avLst/>
          </a:prstGeom>
          <a:noFill/>
        </p:spPr>
        <p:txBody>
          <a:bodyPr wrap="square" rtlCol="0">
            <a:spAutoFit/>
          </a:bodyPr>
          <a:lstStyle/>
          <a:p>
            <a:pPr>
              <a:lnSpc>
                <a:spcPct val="150000"/>
              </a:lnSpc>
            </a:pPr>
            <a:r>
              <a:rPr lang="en-US" dirty="0" smtClean="0">
                <a:latin typeface="+mn-lt"/>
              </a:rPr>
              <a:t>Each Module contains a lecture and a hands-on lab exercise that  builds towards an model of an IIoT infrastructure based on a formalized architecture.</a:t>
            </a:r>
          </a:p>
        </p:txBody>
      </p:sp>
    </p:spTree>
    <p:extLst>
      <p:ext uri="{BB962C8B-B14F-4D97-AF65-F5344CB8AC3E}">
        <p14:creationId xmlns:p14="http://schemas.microsoft.com/office/powerpoint/2010/main" val="3884039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Introducing</a:t>
            </a:r>
            <a:r>
              <a:rPr lang="en-US" dirty="0" smtClean="0"/>
              <a:t> the Up2 Grove </a:t>
            </a:r>
            <a:r>
              <a:rPr lang="en-US" dirty="0" err="1" smtClean="0"/>
              <a:t>Iot</a:t>
            </a:r>
            <a:r>
              <a:rPr lang="en-US" dirty="0" smtClean="0"/>
              <a:t> Development kit</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4</a:t>
            </a:fld>
            <a:endParaRPr lang="en-US" dirty="0">
              <a:solidFill>
                <a:prstClr val="white"/>
              </a:solidFill>
            </a:endParaRPr>
          </a:p>
        </p:txBody>
      </p:sp>
      <p:sp>
        <p:nvSpPr>
          <p:cNvPr id="5" name="Content Placeholder 4"/>
          <p:cNvSpPr>
            <a:spLocks noGrp="1"/>
          </p:cNvSpPr>
          <p:nvPr>
            <p:ph sz="quarter" idx="15"/>
          </p:nvPr>
        </p:nvSpPr>
        <p:spPr>
          <a:xfrm>
            <a:off x="471951" y="1233488"/>
            <a:ext cx="4754805" cy="4649787"/>
          </a:xfrm>
        </p:spPr>
        <p:txBody>
          <a:bodyPr/>
          <a:lstStyle/>
          <a:p>
            <a:r>
              <a:rPr lang="en-US" b="1" dirty="0"/>
              <a:t>High-Performance Features</a:t>
            </a:r>
          </a:p>
          <a:p>
            <a:pPr marL="342900" indent="-342900">
              <a:buFont typeface="Arial" panose="020B0604020202020204" pitchFamily="34" charset="0"/>
              <a:buChar char="•"/>
            </a:pPr>
            <a:r>
              <a:rPr lang="en-US" sz="1800" dirty="0"/>
              <a:t>Fast CPU and graphics capabilities</a:t>
            </a:r>
          </a:p>
          <a:p>
            <a:pPr marL="342900" indent="-342900">
              <a:buFont typeface="Arial" panose="020B0604020202020204" pitchFamily="34" charset="0"/>
              <a:buChar char="•"/>
            </a:pPr>
            <a:r>
              <a:rPr lang="en-US" sz="1800" dirty="0"/>
              <a:t>M</a:t>
            </a:r>
            <a:r>
              <a:rPr lang="en-US" sz="1800" dirty="0" smtClean="0"/>
              <a:t>ultiple displays, Dual network ports</a:t>
            </a:r>
            <a:endParaRPr lang="en-US" sz="1800" dirty="0"/>
          </a:p>
          <a:p>
            <a:pPr marL="342900" indent="-342900">
              <a:buFont typeface="Arial" panose="020B0604020202020204" pitchFamily="34" charset="0"/>
              <a:buChar char="•"/>
            </a:pPr>
            <a:r>
              <a:rPr lang="en-US" sz="1800" dirty="0"/>
              <a:t>Many I/O expansion </a:t>
            </a:r>
            <a:r>
              <a:rPr lang="en-US" sz="1800" dirty="0" smtClean="0"/>
              <a:t>options</a:t>
            </a:r>
          </a:p>
          <a:p>
            <a:r>
              <a:rPr lang="en-US" b="1" dirty="0"/>
              <a:t>Integrated </a:t>
            </a:r>
            <a:r>
              <a:rPr lang="en-US" b="1" dirty="0" smtClean="0"/>
              <a:t>Software</a:t>
            </a:r>
          </a:p>
          <a:p>
            <a:pPr marL="285750" indent="-285750">
              <a:buFont typeface="Arial" panose="020B0604020202020204" pitchFamily="34" charset="0"/>
              <a:buChar char="•"/>
            </a:pPr>
            <a:r>
              <a:rPr lang="en-US" sz="1800" dirty="0"/>
              <a:t>Preinstalled Ubuntu* 16.04 </a:t>
            </a:r>
          </a:p>
          <a:p>
            <a:pPr marL="285750" indent="-285750">
              <a:buFont typeface="Arial" panose="020B0604020202020204" pitchFamily="34" charset="0"/>
              <a:buChar char="•"/>
            </a:pPr>
            <a:r>
              <a:rPr lang="en-US" sz="1800" dirty="0" smtClean="0"/>
              <a:t>Over </a:t>
            </a:r>
            <a:r>
              <a:rPr lang="en-US" sz="1800" dirty="0"/>
              <a:t>400 sensor libraries</a:t>
            </a:r>
          </a:p>
          <a:p>
            <a:pPr marL="285750" indent="-285750">
              <a:buFont typeface="Arial" panose="020B0604020202020204" pitchFamily="34" charset="0"/>
              <a:buChar char="•"/>
            </a:pPr>
            <a:r>
              <a:rPr lang="en-US" sz="1800" dirty="0"/>
              <a:t>Integration for major third-party cloud </a:t>
            </a:r>
            <a:r>
              <a:rPr lang="en-US" sz="1800" dirty="0" smtClean="0"/>
              <a:t>providers</a:t>
            </a:r>
          </a:p>
          <a:p>
            <a:r>
              <a:rPr lang="en-US" b="1" dirty="0" smtClean="0"/>
              <a:t>Development</a:t>
            </a:r>
          </a:p>
          <a:p>
            <a:pPr marL="285750" indent="-285750">
              <a:buFont typeface="Arial" panose="020B0604020202020204" pitchFamily="34" charset="0"/>
              <a:buChar char="•"/>
            </a:pPr>
            <a:r>
              <a:rPr lang="en-US" sz="1800" dirty="0"/>
              <a:t>Develop </a:t>
            </a:r>
            <a:r>
              <a:rPr lang="en-US" sz="1800" dirty="0" smtClean="0"/>
              <a:t>simply </a:t>
            </a:r>
            <a:r>
              <a:rPr lang="en-US" sz="1800" dirty="0"/>
              <a:t>with Arduino Create*</a:t>
            </a:r>
          </a:p>
          <a:p>
            <a:pPr marL="285750" indent="-285750">
              <a:buFont typeface="Arial" panose="020B0604020202020204" pitchFamily="34" charset="0"/>
              <a:buChar char="•"/>
            </a:pPr>
            <a:r>
              <a:rPr lang="en-US" sz="1800" dirty="0"/>
              <a:t>Optimize </a:t>
            </a:r>
            <a:r>
              <a:rPr lang="en-US" sz="1800" dirty="0" smtClean="0"/>
              <a:t>code </a:t>
            </a:r>
            <a:r>
              <a:rPr lang="en-US" sz="1800" dirty="0"/>
              <a:t>with Intel® System Studio</a:t>
            </a:r>
          </a:p>
          <a:p>
            <a:endParaRPr lang="en-US" b="1" dirty="0"/>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endParaRPr lang="en-US" sz="1800" dirty="0"/>
          </a:p>
          <a:p>
            <a:endParaRPr lang="en-US" dirty="0"/>
          </a:p>
        </p:txBody>
      </p:sp>
      <p:pic>
        <p:nvPicPr>
          <p:cNvPr id="14" name="Picture 2" descr="https://software.intel.com/sites/default/files/managed/4d/fe/IoT-UP2-head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8540" y="3867656"/>
            <a:ext cx="3099855" cy="216989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UP² Grove IoT Development Ki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61228" y="1079210"/>
            <a:ext cx="3512225" cy="263416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UP² Grove IoT Development Ki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826854" y="3867656"/>
            <a:ext cx="2893198" cy="2169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277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8175" y="1932769"/>
            <a:ext cx="2204663" cy="2580941"/>
          </a:xfrm>
          <a:prstGeom prst="rect">
            <a:avLst/>
          </a:prstGeom>
        </p:spPr>
      </p:pic>
      <p:pic>
        <p:nvPicPr>
          <p:cNvPr id="53" name="Picture 5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778" y="2004536"/>
            <a:ext cx="2204663" cy="2580940"/>
          </a:xfrm>
          <a:prstGeom prst="rect">
            <a:avLst/>
          </a:prstGeom>
        </p:spPr>
      </p:pic>
      <p:pic>
        <p:nvPicPr>
          <p:cNvPr id="54" name="Picture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5379" y="2004536"/>
            <a:ext cx="2204663" cy="2580940"/>
          </a:xfrm>
          <a:prstGeom prst="rect">
            <a:avLst/>
          </a:prstGeom>
        </p:spPr>
      </p:pic>
      <p:sp useBgFill="1">
        <p:nvSpPr>
          <p:cNvPr id="55" name="Rectangle 54"/>
          <p:cNvSpPr/>
          <p:nvPr/>
        </p:nvSpPr>
        <p:spPr>
          <a:xfrm>
            <a:off x="146145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1</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st</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1" name="Rectangle 60"/>
          <p:cNvSpPr/>
          <p:nvPr/>
        </p:nvSpPr>
        <p:spPr>
          <a:xfrm>
            <a:off x="3778175"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2</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nd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7" name="Rectangle 66"/>
          <p:cNvSpPr/>
          <p:nvPr/>
        </p:nvSpPr>
        <p:spPr>
          <a:xfrm>
            <a:off x="6096777"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3</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rd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9" name="Rectangle 68"/>
          <p:cNvSpPr/>
          <p:nvPr/>
        </p:nvSpPr>
        <p:spPr>
          <a:xfrm>
            <a:off x="841537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4</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th</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p:nvSpPr>
          <p:cNvPr id="71" name="Rectangle 70"/>
          <p:cNvSpPr/>
          <p:nvPr/>
        </p:nvSpPr>
        <p:spPr>
          <a:xfrm>
            <a:off x="1457685" y="4587832"/>
            <a:ext cx="2204663" cy="487610"/>
          </a:xfrm>
          <a:prstGeom prst="rect">
            <a:avLst/>
          </a:prstGeom>
          <a:gradFill flip="none" rotWithShape="1">
            <a:gsLst>
              <a:gs pos="100000">
                <a:srgbClr val="D0E600"/>
              </a:gs>
              <a:gs pos="0">
                <a:srgbClr val="788500"/>
              </a:gs>
            </a:gsLst>
            <a:lin ang="27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1760’s</a:t>
            </a:r>
          </a:p>
        </p:txBody>
      </p:sp>
      <p:sp>
        <p:nvSpPr>
          <p:cNvPr id="72" name="Rectangle 71"/>
          <p:cNvSpPr/>
          <p:nvPr/>
        </p:nvSpPr>
        <p:spPr>
          <a:xfrm>
            <a:off x="3778175" y="4585475"/>
            <a:ext cx="2204663" cy="487610"/>
          </a:xfrm>
          <a:prstGeom prst="rect">
            <a:avLst/>
          </a:prstGeom>
          <a:gradFill>
            <a:gsLst>
              <a:gs pos="100000">
                <a:srgbClr val="FFA800"/>
              </a:gs>
              <a:gs pos="0">
                <a:srgbClr val="A060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GB"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1860’s</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3" name="Rectangle 72"/>
          <p:cNvSpPr/>
          <p:nvPr/>
        </p:nvSpPr>
        <p:spPr>
          <a:xfrm>
            <a:off x="6096777" y="4585474"/>
            <a:ext cx="2204663" cy="487610"/>
          </a:xfrm>
          <a:prstGeom prst="rect">
            <a:avLst/>
          </a:prstGeom>
          <a:gradFill>
            <a:gsLst>
              <a:gs pos="100000">
                <a:srgbClr val="FFDD42"/>
              </a:gs>
              <a:gs pos="0">
                <a:srgbClr val="958022"/>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Late 1900’s</a:t>
            </a:r>
          </a:p>
        </p:txBody>
      </p:sp>
      <p:sp>
        <p:nvSpPr>
          <p:cNvPr id="74" name="Rectangle 73"/>
          <p:cNvSpPr/>
          <p:nvPr/>
        </p:nvSpPr>
        <p:spPr>
          <a:xfrm>
            <a:off x="8415379" y="4585474"/>
            <a:ext cx="2204663" cy="487610"/>
          </a:xfrm>
          <a:prstGeom prst="rect">
            <a:avLst/>
          </a:prstGeom>
          <a:gradFill>
            <a:gsLst>
              <a:gs pos="100000">
                <a:srgbClr val="FF4400"/>
              </a:gs>
              <a:gs pos="0">
                <a:srgbClr val="9E23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err="1">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nOW</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5" name="Rectangle 74"/>
          <p:cNvSpPr/>
          <p:nvPr/>
        </p:nvSpPr>
        <p:spPr>
          <a:xfrm>
            <a:off x="1461459"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Steam, Water Mechanized </a:t>
            </a:r>
            <a:r>
              <a:rPr lang="en-US" sz="1500" b="1" kern="0" dirty="0">
                <a:solidFill>
                  <a:prstClr val="white"/>
                </a:solidFill>
              </a:rPr>
              <a:t>Production</a:t>
            </a:r>
            <a:endParaRPr lang="en-US" sz="1500" b="1" kern="0" spc="-20" dirty="0">
              <a:solidFill>
                <a:prstClr val="white"/>
              </a:solidFill>
            </a:endParaRPr>
          </a:p>
        </p:txBody>
      </p:sp>
      <p:sp>
        <p:nvSpPr>
          <p:cNvPr id="76" name="Rectangle 75"/>
          <p:cNvSpPr/>
          <p:nvPr/>
        </p:nvSpPr>
        <p:spPr>
          <a:xfrm>
            <a:off x="3778174"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a:solidFill>
                  <a:prstClr val="white"/>
                </a:solidFill>
              </a:rPr>
              <a:t>Electrification, Oil, Mass Production</a:t>
            </a:r>
          </a:p>
        </p:txBody>
      </p:sp>
      <p:sp>
        <p:nvSpPr>
          <p:cNvPr id="77" name="Rectangle 76"/>
          <p:cNvSpPr/>
          <p:nvPr/>
        </p:nvSpPr>
        <p:spPr>
          <a:xfrm>
            <a:off x="6096777"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Microchip</a:t>
            </a:r>
            <a:endParaRPr lang="en-US" sz="1500" b="1" kern="0" dirty="0">
              <a:solidFill>
                <a:prstClr val="white"/>
              </a:solidFill>
            </a:endParaRPr>
          </a:p>
        </p:txBody>
      </p:sp>
      <p:sp>
        <p:nvSpPr>
          <p:cNvPr id="78" name="Rectangle 77"/>
          <p:cNvSpPr/>
          <p:nvPr/>
        </p:nvSpPr>
        <p:spPr>
          <a:xfrm>
            <a:off x="8428439"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computerized network</a:t>
            </a:r>
            <a:endParaRPr lang="en-US" sz="1500" b="1" kern="0" dirty="0">
              <a:solidFill>
                <a:prstClr val="white"/>
              </a:solidFill>
            </a:endParaRPr>
          </a:p>
        </p:txBody>
      </p:sp>
      <p:sp>
        <p:nvSpPr>
          <p:cNvPr id="2" name="Title 1"/>
          <p:cNvSpPr>
            <a:spLocks noGrp="1"/>
          </p:cNvSpPr>
          <p:nvPr>
            <p:ph type="title"/>
          </p:nvPr>
        </p:nvSpPr>
        <p:spPr>
          <a:xfrm>
            <a:off x="471951" y="304703"/>
            <a:ext cx="11248101" cy="738664"/>
          </a:xfrm>
        </p:spPr>
        <p:txBody>
          <a:bodyPr/>
          <a:lstStyle/>
          <a:p>
            <a:r>
              <a:rPr lang="en-US" sz="6000" kern="0" spc="100" dirty="0">
                <a:solidFill>
                  <a:srgbClr val="F3D54E"/>
                </a:solidFill>
                <a:effectLst>
                  <a:outerShdw blurRad="431800" algn="ctr" rotWithShape="0">
                    <a:prstClr val="black"/>
                  </a:outerShdw>
                </a:effectLst>
              </a:rPr>
              <a:t>industrial</a:t>
            </a:r>
            <a:r>
              <a:rPr lang="en-US" sz="6000" dirty="0" smtClean="0">
                <a:solidFill>
                  <a:srgbClr val="FFFFFF"/>
                </a:solidFill>
              </a:rPr>
              <a:t> Revolution 4.0</a:t>
            </a:r>
            <a:endParaRPr lang="en-US" sz="6000" dirty="0"/>
          </a:p>
        </p:txBody>
      </p:sp>
      <p:sp>
        <p:nvSpPr>
          <p:cNvPr id="5" name="Text Placeholder 4"/>
          <p:cNvSpPr>
            <a:spLocks noGrp="1"/>
          </p:cNvSpPr>
          <p:nvPr>
            <p:ph type="body" sz="quarter" idx="13"/>
          </p:nvPr>
        </p:nvSpPr>
        <p:spPr/>
        <p:txBody>
          <a:bodyPr/>
          <a:lstStyle/>
          <a:p>
            <a:endParaRPr lang="en-US"/>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57685" y="2004536"/>
            <a:ext cx="2132261" cy="2509174"/>
          </a:xfrm>
          <a:prstGeom prst="rect">
            <a:avLst/>
          </a:prstGeom>
        </p:spPr>
      </p:pic>
    </p:spTree>
    <p:extLst>
      <p:ext uri="{BB962C8B-B14F-4D97-AF65-F5344CB8AC3E}">
        <p14:creationId xmlns:p14="http://schemas.microsoft.com/office/powerpoint/2010/main" val="3473701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employee-training1.jpg"/>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2666483" y="1267755"/>
            <a:ext cx="2622223" cy="1371811"/>
          </a:xfrm>
          <a:prstGeom prst="rect">
            <a:avLst/>
          </a:prstGeom>
        </p:spPr>
      </p:pic>
      <p:pic>
        <p:nvPicPr>
          <p:cNvPr id="14" name="Picture 13" descr="NPI.jpg"/>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1833814" y="4633028"/>
            <a:ext cx="2000303" cy="942451"/>
          </a:xfrm>
          <a:prstGeom prst="rect">
            <a:avLst/>
          </a:prstGeom>
        </p:spPr>
      </p:pic>
      <p:pic>
        <p:nvPicPr>
          <p:cNvPr id="15" name="Picture 14" descr="metal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8866" y="775743"/>
            <a:ext cx="2592868" cy="5586959"/>
          </a:xfrm>
          <a:prstGeom prst="rect">
            <a:avLst/>
          </a:prstGeom>
        </p:spPr>
      </p:pic>
      <p:pic>
        <p:nvPicPr>
          <p:cNvPr id="16" name="Picture 15" descr="workforce-productivity1.jpg"/>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7274443" y="2128002"/>
            <a:ext cx="1838291" cy="1459545"/>
          </a:xfrm>
          <a:prstGeom prst="rect">
            <a:avLst/>
          </a:prstGeom>
        </p:spPr>
      </p:pic>
      <p:pic>
        <p:nvPicPr>
          <p:cNvPr id="17" name="Picture 16" descr="innovation1.jpg"/>
          <p:cNvPicPr>
            <a:picLocks noChangeAspect="1"/>
          </p:cNvPicPr>
          <p:nvPr/>
        </p:nvPicPr>
        <p:blipFill>
          <a:blip r:embed="rId7" cstate="screen">
            <a:extLst>
              <a:ext uri="{28A0092B-C50C-407E-A947-70E740481C1C}">
                <a14:useLocalDpi xmlns:a14="http://schemas.microsoft.com/office/drawing/2010/main" val="0"/>
              </a:ext>
            </a:extLst>
          </a:blip>
          <a:stretch>
            <a:fillRect/>
          </a:stretch>
        </p:blipFill>
        <p:spPr>
          <a:xfrm>
            <a:off x="6528096" y="925468"/>
            <a:ext cx="2109115" cy="1067739"/>
          </a:xfrm>
          <a:prstGeom prst="rect">
            <a:avLst/>
          </a:prstGeom>
        </p:spPr>
      </p:pic>
      <p:pic>
        <p:nvPicPr>
          <p:cNvPr id="19" name="Picture 18" descr="machine-visibility1.jpg"/>
          <p:cNvPicPr>
            <a:picLocks noChangeAspect="1"/>
          </p:cNvPicPr>
          <p:nvPr/>
        </p:nvPicPr>
        <p:blipFill>
          <a:blip r:embed="rId8">
            <a:extLst>
              <a:ext uri="{BEBA8EAE-BF5A-486C-A8C5-ECC9F3942E4B}">
                <a14:imgProps xmlns:a14="http://schemas.microsoft.com/office/drawing/2010/main">
                  <a14:imgLayer r:embed="rId9">
                    <a14:imgEffect>
                      <a14:saturation sat="66000"/>
                    </a14:imgEffect>
                    <a14:imgEffect>
                      <a14:brightnessContrast bright="-24000" contrast="7000"/>
                    </a14:imgEffect>
                  </a14:imgLayer>
                </a14:imgProps>
              </a:ext>
              <a:ext uri="{28A0092B-C50C-407E-A947-70E740481C1C}">
                <a14:useLocalDpi xmlns:a14="http://schemas.microsoft.com/office/drawing/2010/main" val="0"/>
              </a:ext>
            </a:extLst>
          </a:blip>
          <a:stretch>
            <a:fillRect/>
          </a:stretch>
        </p:blipFill>
        <p:spPr>
          <a:xfrm>
            <a:off x="2436136" y="2800419"/>
            <a:ext cx="4124445" cy="1574255"/>
          </a:xfrm>
          <a:prstGeom prst="rect">
            <a:avLst/>
          </a:prstGeom>
        </p:spPr>
      </p:pic>
      <p:pic>
        <p:nvPicPr>
          <p:cNvPr id="20" name="Picture 19" descr="truck-ship.jpg"/>
          <p:cNvPicPr>
            <a:picLocks noChangeAspect="1"/>
          </p:cNvPicPr>
          <p:nvPr/>
        </p:nvPicPr>
        <p:blipFill>
          <a:blip r:embed="rId10" cstate="screen">
            <a:extLst>
              <a:ext uri="{28A0092B-C50C-407E-A947-70E740481C1C}">
                <a14:useLocalDpi xmlns:a14="http://schemas.microsoft.com/office/drawing/2010/main" val="0"/>
              </a:ext>
            </a:extLst>
          </a:blip>
          <a:stretch>
            <a:fillRect/>
          </a:stretch>
        </p:blipFill>
        <p:spPr>
          <a:xfrm>
            <a:off x="6492100" y="5034483"/>
            <a:ext cx="1781013" cy="1090871"/>
          </a:xfrm>
          <a:prstGeom prst="rect">
            <a:avLst/>
          </a:prstGeom>
        </p:spPr>
      </p:pic>
      <p:pic>
        <p:nvPicPr>
          <p:cNvPr id="21" name="Picture 20" descr="downtime.jp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071967" y="4589811"/>
            <a:ext cx="2104635" cy="1696111"/>
          </a:xfrm>
          <a:prstGeom prst="rect">
            <a:avLst/>
          </a:prstGeom>
        </p:spPr>
      </p:pic>
      <p:grpSp>
        <p:nvGrpSpPr>
          <p:cNvPr id="4" name="Group 3"/>
          <p:cNvGrpSpPr/>
          <p:nvPr/>
        </p:nvGrpSpPr>
        <p:grpSpPr>
          <a:xfrm>
            <a:off x="162027" y="1377799"/>
            <a:ext cx="11850704" cy="5242819"/>
            <a:chOff x="70719" y="1402815"/>
            <a:chExt cx="8888028" cy="5242820"/>
          </a:xfrm>
        </p:grpSpPr>
        <p:sp>
          <p:nvSpPr>
            <p:cNvPr id="2" name="TextBox 1"/>
            <p:cNvSpPr txBox="1"/>
            <p:nvPr/>
          </p:nvSpPr>
          <p:spPr>
            <a:xfrm>
              <a:off x="3973048" y="2102248"/>
              <a:ext cx="1524000" cy="697563"/>
            </a:xfrm>
            <a:prstGeom prst="rect">
              <a:avLst/>
            </a:prstGeom>
            <a:noFill/>
          </p:spPr>
          <p:txBody>
            <a:bodyPr wrap="square" rtlCol="0">
              <a:spAutoFit/>
            </a:bodyPr>
            <a:lstStyle/>
            <a:p>
              <a:pPr defTabSz="914304"/>
              <a:r>
                <a:rPr lang="en-US" sz="16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 Better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Innovate</a:t>
              </a:r>
              <a:r>
                <a:rPr lang="en-US" sz="20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a:t>
              </a:r>
              <a:endParaRPr lang="en-US" sz="1867"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11" name="TextBox 10"/>
            <p:cNvSpPr txBox="1"/>
            <p:nvPr/>
          </p:nvSpPr>
          <p:spPr>
            <a:xfrm>
              <a:off x="6977547" y="20290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improve</a:t>
              </a:r>
              <a:endParaRPr lang="en-US" sz="2000" dirty="0">
                <a:solidFill>
                  <a:prstClr val="white"/>
                </a:solidFill>
                <a:latin typeface="CiscoSansTT Thin"/>
                <a:cs typeface="CiscoSansTT Thin"/>
              </a:endParaRPr>
            </a:p>
          </p:txBody>
        </p:sp>
        <p:sp>
          <p:nvSpPr>
            <p:cNvPr id="3" name="Rectangle 2"/>
            <p:cNvSpPr/>
            <p:nvPr/>
          </p:nvSpPr>
          <p:spPr>
            <a:xfrm>
              <a:off x="7502651" y="4765779"/>
              <a:ext cx="1299875" cy="1077218"/>
            </a:xfrm>
            <a:prstGeom prst="rect">
              <a:avLst/>
            </a:prstGeom>
          </p:spPr>
          <p:txBody>
            <a:bodyPr wrap="none">
              <a:spAutoFit/>
            </a:bodyPr>
            <a:lstStyle/>
            <a:p>
              <a:pPr defTabSz="914304"/>
              <a:r>
                <a:rPr lang="en-US" sz="3200" b="1" dirty="0">
                  <a:solidFill>
                    <a:srgbClr val="FFC000"/>
                  </a:solidFill>
                  <a:latin typeface="CiscoSansTT"/>
                  <a:cs typeface="CiscoSansTT"/>
                </a:rPr>
                <a:t>Product</a:t>
              </a:r>
            </a:p>
            <a:p>
              <a:pPr defTabSz="914304"/>
              <a:r>
                <a:rPr lang="en-US" sz="3200" b="1" dirty="0">
                  <a:solidFill>
                    <a:srgbClr val="FFC000"/>
                  </a:solidFill>
                  <a:latin typeface="CiscoSansTT"/>
                  <a:cs typeface="CiscoSansTT"/>
                </a:rPr>
                <a:t>Quality.</a:t>
              </a:r>
            </a:p>
          </p:txBody>
        </p:sp>
        <p:sp>
          <p:nvSpPr>
            <p:cNvPr id="18" name="TextBox 17"/>
            <p:cNvSpPr txBox="1"/>
            <p:nvPr/>
          </p:nvSpPr>
          <p:spPr>
            <a:xfrm>
              <a:off x="4953000" y="3581401"/>
              <a:ext cx="1509345" cy="323165"/>
            </a:xfrm>
            <a:prstGeom prst="rect">
              <a:avLst/>
            </a:prstGeom>
          </p:spPr>
          <p:txBody>
            <a:bodyPr wrap="square">
              <a:spAutoFit/>
            </a:bodyPr>
            <a:lstStyle>
              <a:defPPr>
                <a:defRPr lang="en-US"/>
              </a:defPPr>
              <a:lvl1pPr>
                <a:defRPr sz="3200" b="1">
                  <a:solidFill>
                    <a:schemeClr val="bg1"/>
                  </a:solidFill>
                  <a:latin typeface="CiscoSansTT"/>
                  <a:cs typeface="CiscoSansTT"/>
                </a:defRPr>
              </a:lvl1pPr>
            </a:lstStyle>
            <a:p>
              <a:pPr defTabSz="914304"/>
              <a:r>
                <a:rPr lang="en-US" sz="1500" b="0" dirty="0">
                  <a:solidFill>
                    <a:prstClr val="white"/>
                  </a:solidFill>
                </a:rPr>
                <a:t>How Do I </a:t>
              </a:r>
            </a:p>
          </p:txBody>
        </p:sp>
        <p:sp>
          <p:nvSpPr>
            <p:cNvPr id="22" name="TextBox 21"/>
            <p:cNvSpPr txBox="1"/>
            <p:nvPr/>
          </p:nvSpPr>
          <p:spPr>
            <a:xfrm>
              <a:off x="5144698" y="3806313"/>
              <a:ext cx="1692443"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Improve </a:t>
              </a:r>
              <a:r>
                <a:rPr lang="en-US" sz="1467" b="1" dirty="0">
                  <a:solidFill>
                    <a:srgbClr val="FFC000"/>
                  </a:solidFill>
                  <a:latin typeface="CiscoSansTT Thin"/>
                  <a:cs typeface="CiscoSansTT Thin"/>
                </a:rPr>
                <a:t>workforce</a:t>
              </a:r>
            </a:p>
            <a:p>
              <a:pPr defTabSz="914304"/>
              <a:r>
                <a:rPr lang="en-US" sz="1467" b="1" dirty="0">
                  <a:solidFill>
                    <a:srgbClr val="FFC000"/>
                  </a:solidFill>
                  <a:latin typeface="CiscoSansTT Thin"/>
                  <a:cs typeface="CiscoSansTT Thin"/>
                </a:rPr>
                <a:t>productivity</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23" name="TextBox 22"/>
            <p:cNvSpPr txBox="1"/>
            <p:nvPr/>
          </p:nvSpPr>
          <p:spPr>
            <a:xfrm>
              <a:off x="333959" y="31219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achieve</a:t>
              </a:r>
              <a:endParaRPr lang="en-US" sz="2000" dirty="0">
                <a:solidFill>
                  <a:prstClr val="white"/>
                </a:solidFill>
                <a:latin typeface="CiscoSansTT Thin"/>
                <a:cs typeface="CiscoSansTT Thin"/>
              </a:endParaRPr>
            </a:p>
          </p:txBody>
        </p:sp>
        <p:sp>
          <p:nvSpPr>
            <p:cNvPr id="24" name="Rectangle 23"/>
            <p:cNvSpPr/>
            <p:nvPr/>
          </p:nvSpPr>
          <p:spPr>
            <a:xfrm>
              <a:off x="349520" y="3413438"/>
              <a:ext cx="1489738" cy="605422"/>
            </a:xfrm>
            <a:prstGeom prst="rect">
              <a:avLst/>
            </a:prstGeom>
          </p:spPr>
          <p:txBody>
            <a:bodyPr wrap="square">
              <a:spAutoFit/>
            </a:bodyPr>
            <a:lstStyle/>
            <a:p>
              <a:pPr defTabSz="914304"/>
              <a:r>
                <a:rPr lang="en-US" sz="1667" dirty="0">
                  <a:solidFill>
                    <a:srgbClr val="FFC000"/>
                  </a:solidFill>
                  <a:latin typeface="CiscoSansTT"/>
                  <a:cs typeface="CiscoSansTT"/>
                </a:rPr>
                <a:t>Real Time</a:t>
              </a:r>
            </a:p>
            <a:p>
              <a:pPr defTabSz="914304"/>
              <a:r>
                <a:rPr lang="en-US" sz="1667" dirty="0">
                  <a:solidFill>
                    <a:srgbClr val="FFC000"/>
                  </a:solidFill>
                  <a:latin typeface="CiscoSansTT"/>
                  <a:cs typeface="CiscoSansTT"/>
                </a:rPr>
                <a:t>Visibility</a:t>
              </a:r>
            </a:p>
          </p:txBody>
        </p:sp>
        <p:sp>
          <p:nvSpPr>
            <p:cNvPr id="26" name="TextBox 25"/>
            <p:cNvSpPr txBox="1"/>
            <p:nvPr/>
          </p:nvSpPr>
          <p:spPr>
            <a:xfrm>
              <a:off x="178720" y="1402815"/>
              <a:ext cx="1828800" cy="1272015"/>
            </a:xfrm>
            <a:prstGeom prst="rect">
              <a:avLst/>
            </a:prstGeom>
            <a:noFill/>
          </p:spPr>
          <p:txBody>
            <a:bodyPr wrap="square" rtlCol="0">
              <a:spAutoFit/>
            </a:bodyPr>
            <a:lstStyle/>
            <a:p>
              <a:pPr defTabSz="914304"/>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a:t>
              </a:r>
            </a:p>
            <a:p>
              <a:pPr defTabSz="914304"/>
              <a:r>
                <a:rPr lang="en-US" sz="2333" b="1" dirty="0" smtClean="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capture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knowledge</a:t>
              </a:r>
              <a:r>
                <a:rPr lang="en-US" sz="15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 </a:t>
              </a:r>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for my transitioning workforce?</a:t>
              </a:r>
              <a:endParaRPr lang="en-US" sz="1667"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27" name="TextBox 26"/>
            <p:cNvSpPr txBox="1"/>
            <p:nvPr/>
          </p:nvSpPr>
          <p:spPr>
            <a:xfrm>
              <a:off x="1976168" y="5749733"/>
              <a:ext cx="1219200" cy="318100"/>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a:t>
              </a:r>
              <a:endParaRPr lang="en-US" sz="1600" dirty="0">
                <a:solidFill>
                  <a:prstClr val="white"/>
                </a:solidFill>
                <a:latin typeface="CiscoSansTT Thin"/>
                <a:cs typeface="CiscoSansTT Thin"/>
              </a:endParaRPr>
            </a:p>
          </p:txBody>
        </p:sp>
        <p:sp>
          <p:nvSpPr>
            <p:cNvPr id="28" name="Rectangle 27"/>
            <p:cNvSpPr/>
            <p:nvPr/>
          </p:nvSpPr>
          <p:spPr>
            <a:xfrm>
              <a:off x="1976168" y="5978658"/>
              <a:ext cx="1105110" cy="666977"/>
            </a:xfrm>
            <a:prstGeom prst="rect">
              <a:avLst/>
            </a:prstGeom>
          </p:spPr>
          <p:txBody>
            <a:bodyPr wrap="none">
              <a:spAutoFit/>
            </a:bodyPr>
            <a:lstStyle/>
            <a:p>
              <a:pPr defTabSz="914304"/>
              <a:r>
                <a:rPr lang="en-US" sz="1867" b="1" dirty="0">
                  <a:solidFill>
                    <a:srgbClr val="FFC000"/>
                  </a:solidFill>
                  <a:latin typeface="CiscoSansTT"/>
                  <a:cs typeface="CiscoSansTT"/>
                </a:rPr>
                <a:t>Reduce</a:t>
              </a:r>
            </a:p>
            <a:p>
              <a:pPr defTabSz="914304"/>
              <a:r>
                <a:rPr lang="en-US" sz="1867" b="1" dirty="0">
                  <a:solidFill>
                    <a:srgbClr val="FFC000"/>
                  </a:solidFill>
                  <a:latin typeface="CiscoSansTT"/>
                  <a:cs typeface="CiscoSansTT"/>
                </a:rPr>
                <a:t>Downtime?</a:t>
              </a:r>
            </a:p>
          </p:txBody>
        </p:sp>
        <p:sp>
          <p:nvSpPr>
            <p:cNvPr id="29" name="TextBox 28"/>
            <p:cNvSpPr txBox="1"/>
            <p:nvPr/>
          </p:nvSpPr>
          <p:spPr>
            <a:xfrm>
              <a:off x="4648200" y="4571999"/>
              <a:ext cx="2133600"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 have better visibility to manage my</a:t>
              </a:r>
              <a:endParaRPr lang="en-US" sz="1600" dirty="0">
                <a:solidFill>
                  <a:prstClr val="white"/>
                </a:solidFill>
                <a:latin typeface="CiscoSansTT Thin"/>
                <a:cs typeface="CiscoSansTT Thin"/>
              </a:endParaRPr>
            </a:p>
          </p:txBody>
        </p:sp>
        <p:sp>
          <p:nvSpPr>
            <p:cNvPr id="30" name="Rectangle 29"/>
            <p:cNvSpPr/>
            <p:nvPr/>
          </p:nvSpPr>
          <p:spPr>
            <a:xfrm>
              <a:off x="5006310" y="6166340"/>
              <a:ext cx="1737495" cy="338554"/>
            </a:xfrm>
            <a:prstGeom prst="rect">
              <a:avLst/>
            </a:prstGeom>
          </p:spPr>
          <p:txBody>
            <a:bodyPr wrap="none">
              <a:spAutoFit/>
            </a:bodyPr>
            <a:lstStyle/>
            <a:p>
              <a:pPr defTabSz="914304"/>
              <a:r>
                <a:rPr lang="en-US" sz="1600" b="1" dirty="0">
                  <a:solidFill>
                    <a:srgbClr val="FFC000"/>
                  </a:solidFill>
                  <a:latin typeface="CiscoSansTT"/>
                  <a:cs typeface="CiscoSansTT"/>
                </a:rPr>
                <a:t>Global Supply Chain?</a:t>
              </a:r>
            </a:p>
          </p:txBody>
        </p:sp>
        <p:sp>
          <p:nvSpPr>
            <p:cNvPr id="31" name="TextBox 30"/>
            <p:cNvSpPr txBox="1"/>
            <p:nvPr/>
          </p:nvSpPr>
          <p:spPr>
            <a:xfrm>
              <a:off x="70719" y="4772795"/>
              <a:ext cx="1295400" cy="574644"/>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Introduce new IOT </a:t>
              </a:r>
              <a:r>
                <a:rPr lang="en-US" sz="1667" dirty="0">
                  <a:solidFill>
                    <a:srgbClr val="FFC000"/>
                  </a:solidFill>
                  <a:latin typeface="CiscoSansTT Thin"/>
                  <a:cs typeface="CiscoSansTT Thin"/>
                </a:rPr>
                <a:t>solutions faster</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32" name="TextBox 31"/>
            <p:cNvSpPr txBox="1"/>
            <p:nvPr/>
          </p:nvSpPr>
          <p:spPr>
            <a:xfrm>
              <a:off x="152400" y="4501491"/>
              <a:ext cx="1143000" cy="318100"/>
            </a:xfrm>
            <a:prstGeom prst="rect">
              <a:avLst/>
            </a:prstGeom>
            <a:noFill/>
          </p:spPr>
          <p:txBody>
            <a:bodyPr wrap="square" rtlCol="0">
              <a:spAutoFit/>
            </a:bodyPr>
            <a:lstStyle>
              <a:defPPr>
                <a:defRPr lang="en-US"/>
              </a:defPPr>
              <a:lvl1pPr defTabSz="1097236">
                <a:defRPr sz="1760">
                  <a:solidFill>
                    <a:prstClr val="white"/>
                  </a:solidFill>
                  <a:latin typeface="CiscoSansTT Thin"/>
                  <a:cs typeface="CiscoSansTT Thin"/>
                </a:defRPr>
              </a:lvl1pPr>
            </a:lstStyle>
            <a:p>
              <a:r>
                <a:rPr lang="en-US" sz="1467" dirty="0"/>
                <a:t>How Can I</a:t>
              </a:r>
            </a:p>
          </p:txBody>
        </p:sp>
      </p:grpSp>
      <p:sp>
        <p:nvSpPr>
          <p:cNvPr id="5" name="TextBox 4"/>
          <p:cNvSpPr txBox="1"/>
          <p:nvPr/>
        </p:nvSpPr>
        <p:spPr>
          <a:xfrm>
            <a:off x="1066801" y="381000"/>
            <a:ext cx="210314" cy="220510"/>
          </a:xfrm>
          <a:prstGeom prst="rect">
            <a:avLst/>
          </a:prstGeom>
          <a:noFill/>
        </p:spPr>
        <p:txBody>
          <a:bodyPr wrap="none" rtlCol="0">
            <a:spAutoFit/>
          </a:bodyPr>
          <a:lstStyle/>
          <a:p>
            <a:pPr defTabSz="668231"/>
            <a:r>
              <a:rPr lang="en-US" sz="833" dirty="0">
                <a:solidFill>
                  <a:srgbClr val="B1BABF"/>
                </a:solidFill>
                <a:cs typeface="Neo Sans Intel"/>
              </a:rPr>
              <a:t> </a:t>
            </a:r>
          </a:p>
        </p:txBody>
      </p:sp>
      <p:sp>
        <p:nvSpPr>
          <p:cNvPr id="33" name="Title 1"/>
          <p:cNvSpPr txBox="1">
            <a:spLocks/>
          </p:cNvSpPr>
          <p:nvPr/>
        </p:nvSpPr>
        <p:spPr>
          <a:xfrm>
            <a:off x="270934" y="3483"/>
            <a:ext cx="11248103" cy="754053"/>
          </a:xfrm>
          <a:prstGeom prst="rect">
            <a:avLst/>
          </a:prstGeom>
        </p:spPr>
        <p:txBody>
          <a:bodyPr vert="horz" lIns="76200" tIns="38100" rIns="76200" bIns="38100" rtlCol="0" anchor="t" anchorCtr="0">
            <a:spAutoFit/>
          </a:bodyPr>
          <a:lstStyle>
            <a:lvl1pPr defTabSz="1463040">
              <a:lnSpc>
                <a:spcPct val="100000"/>
              </a:lnSpc>
              <a:spcBef>
                <a:spcPct val="0"/>
              </a:spcBef>
              <a:buNone/>
              <a:defRPr sz="4480" b="0">
                <a:solidFill>
                  <a:schemeClr val="tx1">
                    <a:alpha val="90000"/>
                  </a:schemeClr>
                </a:solidFill>
                <a:ea typeface="+mj-ea"/>
                <a:cs typeface="+mj-cs"/>
              </a:defRPr>
            </a:lvl1pPr>
          </a:lstStyle>
          <a:p>
            <a:r>
              <a:rPr lang="en-US" sz="4400" kern="0" spc="100" dirty="0">
                <a:solidFill>
                  <a:srgbClr val="F3D54E"/>
                </a:solidFill>
                <a:effectLst>
                  <a:outerShdw blurRad="431800" algn="ctr" rotWithShape="0">
                    <a:prstClr val="black"/>
                  </a:outerShdw>
                </a:effectLst>
                <a:latin typeface="+mj-lt"/>
              </a:rPr>
              <a:t>Industrial</a:t>
            </a:r>
            <a:r>
              <a:rPr lang="en-US" sz="4400" dirty="0">
                <a:solidFill>
                  <a:prstClr val="white">
                    <a:alpha val="90000"/>
                  </a:prstClr>
                </a:solidFill>
                <a:latin typeface="+mj-lt"/>
              </a:rPr>
              <a:t> customers are </a:t>
            </a:r>
            <a:r>
              <a:rPr lang="en-US" sz="4400" dirty="0" smtClean="0">
                <a:solidFill>
                  <a:prstClr val="white">
                    <a:alpha val="90000"/>
                  </a:prstClr>
                </a:solidFill>
                <a:latin typeface="+mj-lt"/>
              </a:rPr>
              <a:t>asking …</a:t>
            </a:r>
            <a:endParaRPr lang="en-US" sz="4400" dirty="0">
              <a:solidFill>
                <a:prstClr val="white">
                  <a:alpha val="90000"/>
                </a:prstClr>
              </a:solidFill>
              <a:latin typeface="+mj-lt"/>
            </a:endParaRPr>
          </a:p>
        </p:txBody>
      </p:sp>
    </p:spTree>
    <p:extLst>
      <p:ext uri="{BB962C8B-B14F-4D97-AF65-F5344CB8AC3E}">
        <p14:creationId xmlns:p14="http://schemas.microsoft.com/office/powerpoint/2010/main" val="102818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7</a:t>
            </a:fld>
            <a:endParaRPr lang="en-US" dirty="0"/>
          </a:p>
        </p:txBody>
      </p:sp>
      <p:sp>
        <p:nvSpPr>
          <p:cNvPr id="3" name="Rectangle 2"/>
          <p:cNvSpPr/>
          <p:nvPr/>
        </p:nvSpPr>
        <p:spPr>
          <a:xfrm>
            <a:off x="-170683" y="1149867"/>
            <a:ext cx="12021874" cy="790088"/>
          </a:xfrm>
          <a:prstGeom prst="rect">
            <a:avLst/>
          </a:prstGeom>
        </p:spPr>
        <p:txBody>
          <a:bodyPr wrap="square">
            <a:spAutoFit/>
          </a:bodyPr>
          <a:lstStyle/>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Industrial processes are taking on a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dual nature</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one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and the other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digital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t>
            </a:r>
          </a:p>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Together Industry 4.0 runs on </a:t>
            </a:r>
            <a:r>
              <a:rPr lang="en-US" sz="2267" b="1" dirty="0" smtClean="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Cyber-Physical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machines.</a:t>
            </a:r>
            <a:endParaRPr lang="en-US" sz="2267" dirty="0">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4" name="Title 2"/>
          <p:cNvSpPr txBox="1">
            <a:spLocks/>
          </p:cNvSpPr>
          <p:nvPr/>
        </p:nvSpPr>
        <p:spPr>
          <a:xfrm>
            <a:off x="105090" y="-8373"/>
            <a:ext cx="11746101" cy="1158240"/>
          </a:xfrm>
          <a:prstGeom prst="rect">
            <a:avLst/>
          </a:prstGeom>
          <a:effectLst>
            <a:outerShdw blurRad="50800" dist="38100" dir="2700000" algn="tl" rotWithShape="0">
              <a:prstClr val="black">
                <a:alpha val="40000"/>
              </a:prstClr>
            </a:outerShdw>
          </a:effectLst>
        </p:spPr>
        <p:txBody>
          <a:bodyPr vert="horz" lIns="0" tIns="0" rIns="0" bIns="0" rtlCol="0" anchor="b" anchorCtr="0">
            <a:noAutofit/>
          </a:bodyPr>
          <a:lstStyle>
            <a:lvl1pPr algn="l" defTabSz="457200" rtl="0" eaLnBrk="1" latinLnBrk="0" hangingPunct="1">
              <a:lnSpc>
                <a:spcPts val="5500"/>
              </a:lnSpc>
              <a:spcBef>
                <a:spcPts val="2400"/>
              </a:spcBef>
              <a:buNone/>
              <a:defRPr sz="4000" b="0" i="0" kern="1200" spc="100" baseline="0">
                <a:solidFill>
                  <a:schemeClr val="bg1"/>
                </a:solidFill>
                <a:latin typeface="Intel Clear"/>
                <a:ea typeface="Intel Clear Light" panose="020B0404020203020204" pitchFamily="34" charset="0"/>
                <a:cs typeface="Intel Clear"/>
              </a:defRPr>
            </a:lvl1pPr>
          </a:lstStyle>
          <a:p>
            <a:r>
              <a:rPr lang="en-US" sz="7200" kern="0" dirty="0" smtClean="0">
                <a:solidFill>
                  <a:srgbClr val="F3D54E"/>
                </a:solidFill>
                <a:effectLst>
                  <a:outerShdw blurRad="431800" algn="ctr" rotWithShape="0">
                    <a:prstClr val="black"/>
                  </a:outerShdw>
                </a:effectLst>
                <a:latin typeface="+mj-lt"/>
                <a:ea typeface="+mj-ea"/>
                <a:cs typeface="+mj-cs"/>
              </a:rPr>
              <a:t>Industrial </a:t>
            </a:r>
            <a:r>
              <a:rPr lang="en-US" sz="7200" dirty="0" err="1" smtClean="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rPr>
              <a:t>IoT</a:t>
            </a:r>
            <a:endParaRPr lang="en-US" sz="7200" dirty="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endParaRPr>
          </a:p>
        </p:txBody>
      </p:sp>
      <p:grpSp>
        <p:nvGrpSpPr>
          <p:cNvPr id="5" name="Group 4"/>
          <p:cNvGrpSpPr/>
          <p:nvPr/>
        </p:nvGrpSpPr>
        <p:grpSpPr>
          <a:xfrm>
            <a:off x="537130" y="1898341"/>
            <a:ext cx="10856359" cy="1156612"/>
            <a:chOff x="580262" y="2243398"/>
            <a:chExt cx="10856359" cy="1156612"/>
          </a:xfrm>
        </p:grpSpPr>
        <p:sp>
          <p:nvSpPr>
            <p:cNvPr id="6" name="Rectangle 5"/>
            <p:cNvSpPr/>
            <p:nvPr/>
          </p:nvSpPr>
          <p:spPr>
            <a:xfrm>
              <a:off x="3084354" y="2476681"/>
              <a:ext cx="8352267" cy="892360"/>
            </a:xfrm>
            <a:prstGeom prst="rect">
              <a:avLst/>
            </a:prstGeom>
          </p:spPr>
          <p:txBody>
            <a:bodyPr wrap="square">
              <a:spAutoFit/>
            </a:bodyPr>
            <a:lstStyle/>
            <a:p>
              <a:pPr marL="325089" defTabSz="812720"/>
              <a:r>
                <a:rPr lang="en-US" sz="1733" dirty="0" smtClean="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Sensors are connecting our tools to their physical environment. The Internet of Things is connecting our tools to each other, and large scale computing is connecting our tools to us through optimization of process and analytics.</a:t>
              </a:r>
              <a:endParaRPr lang="en-US" sz="1733"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7" name="TextBox 6"/>
            <p:cNvSpPr txBox="1"/>
            <p:nvPr/>
          </p:nvSpPr>
          <p:spPr>
            <a:xfrm>
              <a:off x="1866695" y="2243398"/>
              <a:ext cx="1613313"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WHAT?</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262" y="2243398"/>
              <a:ext cx="1156612" cy="1156612"/>
            </a:xfrm>
            <a:prstGeom prst="rect">
              <a:avLst/>
            </a:prstGeom>
            <a:effectLst>
              <a:outerShdw blurRad="50800" dist="38100" dir="2700000" algn="tl" rotWithShape="0">
                <a:prstClr val="black">
                  <a:alpha val="40000"/>
                </a:prstClr>
              </a:outerShdw>
            </a:effectLst>
          </p:spPr>
        </p:pic>
      </p:grpSp>
      <p:grpSp>
        <p:nvGrpSpPr>
          <p:cNvPr id="9" name="Group 8"/>
          <p:cNvGrpSpPr/>
          <p:nvPr/>
        </p:nvGrpSpPr>
        <p:grpSpPr>
          <a:xfrm>
            <a:off x="537130" y="4976237"/>
            <a:ext cx="10983535" cy="1319643"/>
            <a:chOff x="613435" y="5006368"/>
            <a:chExt cx="10983535" cy="1319643"/>
          </a:xfrm>
        </p:grpSpPr>
        <p:sp>
          <p:nvSpPr>
            <p:cNvPr id="10" name="Rectangle 9"/>
            <p:cNvSpPr/>
            <p:nvPr/>
          </p:nvSpPr>
          <p:spPr>
            <a:xfrm>
              <a:off x="3403504" y="5166976"/>
              <a:ext cx="8193466" cy="1159035"/>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Working through Industrial Consortiums and Open Industrial Standards to connect current industrial processes to physical sensors, secure protocols, new safety standards, virtualization, real-time automation and machine learning will able visibility and optimization of current business processes.</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sp>
          <p:nvSpPr>
            <p:cNvPr id="11" name="TextBox 10"/>
            <p:cNvSpPr txBox="1"/>
            <p:nvPr/>
          </p:nvSpPr>
          <p:spPr>
            <a:xfrm>
              <a:off x="1866699" y="5006368"/>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How?</a:t>
              </a:r>
            </a:p>
          </p:txBody>
        </p:sp>
        <p:pic>
          <p:nvPicPr>
            <p:cNvPr id="12" name="Picture 11"/>
            <p:cNvPicPr>
              <a:picLocks noChangeAspect="1"/>
            </p:cNvPicPr>
            <p:nvPr/>
          </p:nvPicPr>
          <p:blipFill rotWithShape="1">
            <a:blip r:embed="rId4" cstate="print">
              <a:extLst>
                <a:ext uri="{28A0092B-C50C-407E-A947-70E740481C1C}">
                  <a14:useLocalDpi xmlns:a14="http://schemas.microsoft.com/office/drawing/2010/main" val="0"/>
                </a:ext>
              </a:extLst>
            </a:blip>
            <a:srcRect l="9199" t="9911" r="9062" b="9219"/>
            <a:stretch/>
          </p:blipFill>
          <p:spPr>
            <a:xfrm>
              <a:off x="613435" y="5166976"/>
              <a:ext cx="1081583" cy="919409"/>
            </a:xfrm>
            <a:prstGeom prst="rect">
              <a:avLst/>
            </a:prstGeom>
            <a:effectLst>
              <a:outerShdw blurRad="50800" dist="38100" dir="2700000" algn="tl" rotWithShape="0">
                <a:prstClr val="black">
                  <a:alpha val="40000"/>
                </a:prstClr>
              </a:outerShdw>
            </a:effectLst>
          </p:spPr>
        </p:pic>
      </p:grpSp>
      <p:grpSp>
        <p:nvGrpSpPr>
          <p:cNvPr id="13" name="Group 12"/>
          <p:cNvGrpSpPr/>
          <p:nvPr/>
        </p:nvGrpSpPr>
        <p:grpSpPr>
          <a:xfrm>
            <a:off x="570302" y="3283851"/>
            <a:ext cx="10950363" cy="1692386"/>
            <a:chOff x="720604" y="3626551"/>
            <a:chExt cx="10950363" cy="1692386"/>
          </a:xfrm>
        </p:grpSpPr>
        <p:sp>
          <p:nvSpPr>
            <p:cNvPr id="14" name="TextBox 13"/>
            <p:cNvSpPr txBox="1"/>
            <p:nvPr/>
          </p:nvSpPr>
          <p:spPr>
            <a:xfrm>
              <a:off x="1866691" y="3918600"/>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WHY?</a:t>
              </a:r>
            </a:p>
          </p:txBody>
        </p:sp>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604" y="3998285"/>
              <a:ext cx="867236" cy="999705"/>
            </a:xfrm>
            <a:prstGeom prst="rect">
              <a:avLst/>
            </a:prstGeom>
            <a:effectLst>
              <a:outerShdw blurRad="50800" dist="38100" dir="2700000" algn="tl" rotWithShape="0">
                <a:prstClr val="black">
                  <a:alpha val="40000"/>
                </a:prstClr>
              </a:outerShdw>
            </a:effectLst>
          </p:spPr>
        </p:pic>
        <p:sp>
          <p:nvSpPr>
            <p:cNvPr id="16" name="Rectangle 15"/>
            <p:cNvSpPr/>
            <p:nvPr/>
          </p:nvSpPr>
          <p:spPr>
            <a:xfrm>
              <a:off x="3477501" y="3626551"/>
              <a:ext cx="8193466" cy="1692386"/>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IIoT is about decoupling devices from applications and gaining visibility into business processes. When each manufacturing device can provide data about it’s use and status then manufacturing processes can be dynamically configured and reconfigured by a data-driven, software processes. Manufacturing will be able to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move faster, be more flexible</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 meet higher work safety standards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and fulfill higher quality </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standards. </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grpSp>
    </p:spTree>
    <p:extLst>
      <p:ext uri="{BB962C8B-B14F-4D97-AF65-F5344CB8AC3E}">
        <p14:creationId xmlns:p14="http://schemas.microsoft.com/office/powerpoint/2010/main" val="3778228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1951" y="304703"/>
            <a:ext cx="11248101" cy="738664"/>
          </a:xfrm>
        </p:spPr>
        <p:txBody>
          <a:bodyPr/>
          <a:lstStyle/>
          <a:p>
            <a:r>
              <a:rPr lang="en-US" dirty="0">
                <a:solidFill>
                  <a:srgbClr val="F3D54E">
                    <a:alpha val="90000"/>
                  </a:srgbClr>
                </a:solidFill>
              </a:rPr>
              <a:t>Technology</a:t>
            </a:r>
            <a:r>
              <a:rPr lang="en-US" sz="6000" dirty="0"/>
              <a:t> enables New Value</a:t>
            </a:r>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8</a:t>
            </a:fld>
            <a:endParaRPr lang="en-US" dirty="0">
              <a:solidFill>
                <a:prstClr val="white"/>
              </a:solidFill>
            </a:endParaRPr>
          </a:p>
        </p:txBody>
      </p:sp>
      <p:grpSp>
        <p:nvGrpSpPr>
          <p:cNvPr id="100" name="Group 99"/>
          <p:cNvGrpSpPr/>
          <p:nvPr/>
        </p:nvGrpSpPr>
        <p:grpSpPr>
          <a:xfrm>
            <a:off x="6996671" y="1400204"/>
            <a:ext cx="3803592" cy="3803592"/>
            <a:chOff x="386131" y="1306112"/>
            <a:chExt cx="3803592" cy="3803592"/>
          </a:xfrm>
        </p:grpSpPr>
        <p:grpSp>
          <p:nvGrpSpPr>
            <p:cNvPr id="85" name="Group 84"/>
            <p:cNvGrpSpPr/>
            <p:nvPr/>
          </p:nvGrpSpPr>
          <p:grpSpPr>
            <a:xfrm>
              <a:off x="906107" y="1774303"/>
              <a:ext cx="2762952" cy="2867209"/>
              <a:chOff x="3638791" y="1911377"/>
              <a:chExt cx="2762952" cy="2867209"/>
            </a:xfrm>
          </p:grpSpPr>
          <p:sp>
            <p:nvSpPr>
              <p:cNvPr id="77" name="Freeform 76"/>
              <p:cNvSpPr/>
              <p:nvPr/>
            </p:nvSpPr>
            <p:spPr>
              <a:xfrm>
                <a:off x="3785564" y="1969524"/>
                <a:ext cx="2456504" cy="1002474"/>
              </a:xfrm>
              <a:custGeom>
                <a:avLst/>
                <a:gdLst>
                  <a:gd name="connsiteX0" fmla="*/ 1243219 w 2456504"/>
                  <a:gd name="connsiteY0" fmla="*/ 0 h 1002474"/>
                  <a:gd name="connsiteX1" fmla="*/ 2435333 w 2456504"/>
                  <a:gd name="connsiteY1" fmla="*/ 633842 h 1002474"/>
                  <a:gd name="connsiteX2" fmla="*/ 2456504 w 2456504"/>
                  <a:gd name="connsiteY2" fmla="*/ 668691 h 1002474"/>
                  <a:gd name="connsiteX3" fmla="*/ 1962055 w 2456504"/>
                  <a:gd name="connsiteY3" fmla="*/ 954161 h 1002474"/>
                  <a:gd name="connsiteX4" fmla="*/ 1960856 w 2456504"/>
                  <a:gd name="connsiteY4" fmla="*/ 951953 h 1002474"/>
                  <a:gd name="connsiteX5" fmla="*/ 1240533 w 2456504"/>
                  <a:gd name="connsiteY5" fmla="*/ 568960 h 1002474"/>
                  <a:gd name="connsiteX6" fmla="*/ 520210 w 2456504"/>
                  <a:gd name="connsiteY6" fmla="*/ 951953 h 1002474"/>
                  <a:gd name="connsiteX7" fmla="*/ 492788 w 2456504"/>
                  <a:gd name="connsiteY7" fmla="*/ 1002474 h 1002474"/>
                  <a:gd name="connsiteX8" fmla="*/ 0 w 2456504"/>
                  <a:gd name="connsiteY8" fmla="*/ 717963 h 1002474"/>
                  <a:gd name="connsiteX9" fmla="*/ 51105 w 2456504"/>
                  <a:gd name="connsiteY9" fmla="*/ 633842 h 1002474"/>
                  <a:gd name="connsiteX10" fmla="*/ 1243219 w 2456504"/>
                  <a:gd name="connsiteY10" fmla="*/ 0 h 100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56504" h="1002474">
                    <a:moveTo>
                      <a:pt x="1243219" y="0"/>
                    </a:moveTo>
                    <a:cubicBezTo>
                      <a:pt x="1739461" y="0"/>
                      <a:pt x="2176979" y="251427"/>
                      <a:pt x="2435333" y="633842"/>
                    </a:cubicBezTo>
                    <a:lnTo>
                      <a:pt x="2456504" y="668691"/>
                    </a:lnTo>
                    <a:lnTo>
                      <a:pt x="1962055" y="954161"/>
                    </a:lnTo>
                    <a:lnTo>
                      <a:pt x="1960856" y="951953"/>
                    </a:lnTo>
                    <a:cubicBezTo>
                      <a:pt x="1804748" y="720882"/>
                      <a:pt x="1540383" y="568960"/>
                      <a:pt x="1240533" y="568960"/>
                    </a:cubicBezTo>
                    <a:cubicBezTo>
                      <a:pt x="940684" y="568960"/>
                      <a:pt x="676318" y="720882"/>
                      <a:pt x="520210" y="951953"/>
                    </a:cubicBezTo>
                    <a:lnTo>
                      <a:pt x="492788" y="1002474"/>
                    </a:lnTo>
                    <a:lnTo>
                      <a:pt x="0" y="717963"/>
                    </a:lnTo>
                    <a:lnTo>
                      <a:pt x="51105" y="633842"/>
                    </a:lnTo>
                    <a:cubicBezTo>
                      <a:pt x="309460" y="251427"/>
                      <a:pt x="746977" y="0"/>
                      <a:pt x="1243219" y="0"/>
                    </a:cubicBezTo>
                    <a:close/>
                  </a:path>
                </a:pathLst>
              </a:custGeom>
              <a:gradFill>
                <a:gsLst>
                  <a:gs pos="100000">
                    <a:srgbClr val="9E2300"/>
                  </a:gs>
                  <a:gs pos="80000">
                    <a:srgbClr val="CF3400"/>
                  </a:gs>
                  <a:gs pos="0">
                    <a:srgbClr val="FF44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12" name="Oval 11"/>
              <p:cNvSpPr>
                <a:spLocks noChangeAspect="1"/>
              </p:cNvSpPr>
              <p:nvPr/>
            </p:nvSpPr>
            <p:spPr>
              <a:xfrm>
                <a:off x="4274910" y="2619775"/>
                <a:ext cx="1472184" cy="1472184"/>
              </a:xfrm>
              <a:prstGeom prst="ellipse">
                <a:avLst/>
              </a:prstGeom>
              <a:gradFill>
                <a:gsLst>
                  <a:gs pos="100000">
                    <a:srgbClr val="003C71"/>
                  </a:gs>
                  <a:gs pos="0">
                    <a:srgbClr val="0073D4"/>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Industry 4.0</a:t>
                </a:r>
              </a:p>
            </p:txBody>
          </p:sp>
          <p:sp>
            <p:nvSpPr>
              <p:cNvPr id="79" name="Freeform 78"/>
              <p:cNvSpPr/>
              <p:nvPr/>
            </p:nvSpPr>
            <p:spPr>
              <a:xfrm>
                <a:off x="3638791" y="1911377"/>
                <a:ext cx="1624214" cy="2867209"/>
              </a:xfrm>
              <a:custGeom>
                <a:avLst/>
                <a:gdLst>
                  <a:gd name="connsiteX0" fmla="*/ 101132 w 1624214"/>
                  <a:gd name="connsiteY0" fmla="*/ 910248 h 2867209"/>
                  <a:gd name="connsiteX1" fmla="*/ 599743 w 1624214"/>
                  <a:gd name="connsiteY1" fmla="*/ 1198122 h 2867209"/>
                  <a:gd name="connsiteX2" fmla="*/ 583864 w 1624214"/>
                  <a:gd name="connsiteY2" fmla="*/ 1259881 h 2867209"/>
                  <a:gd name="connsiteX3" fmla="*/ 566215 w 1624214"/>
                  <a:gd name="connsiteY3" fmla="*/ 1434950 h 2867209"/>
                  <a:gd name="connsiteX4" fmla="*/ 566283 w 1624214"/>
                  <a:gd name="connsiteY4" fmla="*/ 1436295 h 2867209"/>
                  <a:gd name="connsiteX5" fmla="*/ 566215 w 1624214"/>
                  <a:gd name="connsiteY5" fmla="*/ 1437640 h 2867209"/>
                  <a:gd name="connsiteX6" fmla="*/ 566533 w 1624214"/>
                  <a:gd name="connsiteY6" fmla="*/ 1441240 h 2867209"/>
                  <a:gd name="connsiteX7" fmla="*/ 570700 w 1624214"/>
                  <a:gd name="connsiteY7" fmla="*/ 1523768 h 2867209"/>
                  <a:gd name="connsiteX8" fmla="*/ 578083 w 1624214"/>
                  <a:gd name="connsiteY8" fmla="*/ 1572142 h 2867209"/>
                  <a:gd name="connsiteX9" fmla="*/ 579783 w 1624214"/>
                  <a:gd name="connsiteY9" fmla="*/ 1591411 h 2867209"/>
                  <a:gd name="connsiteX10" fmla="*/ 582635 w 1624214"/>
                  <a:gd name="connsiteY10" fmla="*/ 1601969 h 2867209"/>
                  <a:gd name="connsiteX11" fmla="*/ 583864 w 1624214"/>
                  <a:gd name="connsiteY11" fmla="*/ 1610020 h 2867209"/>
                  <a:gd name="connsiteX12" fmla="*/ 605269 w 1624214"/>
                  <a:gd name="connsiteY12" fmla="*/ 1693269 h 2867209"/>
                  <a:gd name="connsiteX13" fmla="*/ 613010 w 1624214"/>
                  <a:gd name="connsiteY13" fmla="*/ 1714418 h 2867209"/>
                  <a:gd name="connsiteX14" fmla="*/ 618927 w 1624214"/>
                  <a:gd name="connsiteY14" fmla="*/ 1736322 h 2867209"/>
                  <a:gd name="connsiteX15" fmla="*/ 628674 w 1624214"/>
                  <a:gd name="connsiteY15" fmla="*/ 1757215 h 2867209"/>
                  <a:gd name="connsiteX16" fmla="*/ 634480 w 1624214"/>
                  <a:gd name="connsiteY16" fmla="*/ 1773080 h 2867209"/>
                  <a:gd name="connsiteX17" fmla="*/ 645831 w 1624214"/>
                  <a:gd name="connsiteY17" fmla="*/ 1793991 h 2867209"/>
                  <a:gd name="connsiteX18" fmla="*/ 681305 w 1624214"/>
                  <a:gd name="connsiteY18" fmla="*/ 1870032 h 2867209"/>
                  <a:gd name="connsiteX19" fmla="*/ 708061 w 1624214"/>
                  <a:gd name="connsiteY19" fmla="*/ 1908642 h 2867209"/>
                  <a:gd name="connsiteX20" fmla="*/ 714572 w 1624214"/>
                  <a:gd name="connsiteY20" fmla="*/ 1920638 h 2867209"/>
                  <a:gd name="connsiteX21" fmla="*/ 725824 w 1624214"/>
                  <a:gd name="connsiteY21" fmla="*/ 1934275 h 2867209"/>
                  <a:gd name="connsiteX22" fmla="*/ 764580 w 1624214"/>
                  <a:gd name="connsiteY22" fmla="*/ 1990202 h 2867209"/>
                  <a:gd name="connsiteX23" fmla="*/ 812246 w 1624214"/>
                  <a:gd name="connsiteY23" fmla="*/ 2039020 h 2867209"/>
                  <a:gd name="connsiteX24" fmla="*/ 820646 w 1624214"/>
                  <a:gd name="connsiteY24" fmla="*/ 2049200 h 2867209"/>
                  <a:gd name="connsiteX25" fmla="*/ 828571 w 1624214"/>
                  <a:gd name="connsiteY25" fmla="*/ 2055739 h 2867209"/>
                  <a:gd name="connsiteX26" fmla="*/ 866409 w 1624214"/>
                  <a:gd name="connsiteY26" fmla="*/ 2094491 h 2867209"/>
                  <a:gd name="connsiteX27" fmla="*/ 944910 w 1624214"/>
                  <a:gd name="connsiteY27" fmla="*/ 2151727 h 2867209"/>
                  <a:gd name="connsiteX28" fmla="*/ 949208 w 1624214"/>
                  <a:gd name="connsiteY28" fmla="*/ 2155273 h 2867209"/>
                  <a:gd name="connsiteX29" fmla="*/ 951421 w 1624214"/>
                  <a:gd name="connsiteY29" fmla="*/ 2156475 h 2867209"/>
                  <a:gd name="connsiteX30" fmla="*/ 984453 w 1624214"/>
                  <a:gd name="connsiteY30" fmla="*/ 2180559 h 2867209"/>
                  <a:gd name="connsiteX31" fmla="*/ 1116372 w 1624214"/>
                  <a:gd name="connsiteY31" fmla="*/ 2246066 h 2867209"/>
                  <a:gd name="connsiteX32" fmla="*/ 1167457 w 1624214"/>
                  <a:gd name="connsiteY32" fmla="*/ 2261238 h 2867209"/>
                  <a:gd name="connsiteX33" fmla="*/ 1176576 w 1624214"/>
                  <a:gd name="connsiteY33" fmla="*/ 2264576 h 2867209"/>
                  <a:gd name="connsiteX34" fmla="*/ 1192357 w 1624214"/>
                  <a:gd name="connsiteY34" fmla="*/ 2268634 h 2867209"/>
                  <a:gd name="connsiteX35" fmla="*/ 1259826 w 1624214"/>
                  <a:gd name="connsiteY35" fmla="*/ 2288672 h 2867209"/>
                  <a:gd name="connsiteX36" fmla="*/ 1331011 w 1624214"/>
                  <a:gd name="connsiteY36" fmla="*/ 2299536 h 2867209"/>
                  <a:gd name="connsiteX37" fmla="*/ 1331011 w 1624214"/>
                  <a:gd name="connsiteY37" fmla="*/ 2867209 h 2867209"/>
                  <a:gd name="connsiteX38" fmla="*/ 1290591 w 1624214"/>
                  <a:gd name="connsiteY38" fmla="*/ 2865168 h 2867209"/>
                  <a:gd name="connsiteX39" fmla="*/ 173457 w 1624214"/>
                  <a:gd name="connsiteY39" fmla="*/ 2120215 h 2867209"/>
                  <a:gd name="connsiteX40" fmla="*/ 114133 w 1624214"/>
                  <a:gd name="connsiteY40" fmla="*/ 1997066 h 2867209"/>
                  <a:gd name="connsiteX41" fmla="*/ 112544 w 1624214"/>
                  <a:gd name="connsiteY41" fmla="*/ 1993522 h 2867209"/>
                  <a:gd name="connsiteX42" fmla="*/ 66376 w 1624214"/>
                  <a:gd name="connsiteY42" fmla="*/ 1867383 h 2867209"/>
                  <a:gd name="connsiteX43" fmla="*/ 64211 w 1624214"/>
                  <a:gd name="connsiteY43" fmla="*/ 1861047 h 2867209"/>
                  <a:gd name="connsiteX44" fmla="*/ 30701 w 1624214"/>
                  <a:gd name="connsiteY44" fmla="*/ 1730721 h 2867209"/>
                  <a:gd name="connsiteX45" fmla="*/ 28976 w 1624214"/>
                  <a:gd name="connsiteY45" fmla="*/ 1723550 h 2867209"/>
                  <a:gd name="connsiteX46" fmla="*/ 7682 w 1624214"/>
                  <a:gd name="connsiteY46" fmla="*/ 1584026 h 2867209"/>
                  <a:gd name="connsiteX47" fmla="*/ 7353 w 1624214"/>
                  <a:gd name="connsiteY47" fmla="*/ 1581724 h 2867209"/>
                  <a:gd name="connsiteX48" fmla="*/ 0 w 1624214"/>
                  <a:gd name="connsiteY48" fmla="*/ 1436104 h 2867209"/>
                  <a:gd name="connsiteX49" fmla="*/ 350 w 1624214"/>
                  <a:gd name="connsiteY49" fmla="*/ 1426857 h 2867209"/>
                  <a:gd name="connsiteX50" fmla="*/ 6387 w 1624214"/>
                  <a:gd name="connsiteY50" fmla="*/ 1307295 h 2867209"/>
                  <a:gd name="connsiteX51" fmla="*/ 12261 w 1624214"/>
                  <a:gd name="connsiteY51" fmla="*/ 1255872 h 2867209"/>
                  <a:gd name="connsiteX52" fmla="*/ 23535 w 1624214"/>
                  <a:gd name="connsiteY52" fmla="*/ 1182003 h 2867209"/>
                  <a:gd name="connsiteX53" fmla="*/ 34755 w 1624214"/>
                  <a:gd name="connsiteY53" fmla="*/ 1123413 h 2867209"/>
                  <a:gd name="connsiteX54" fmla="*/ 50595 w 1624214"/>
                  <a:gd name="connsiteY54" fmla="*/ 1061810 h 2867209"/>
                  <a:gd name="connsiteX55" fmla="*/ 64575 w 1624214"/>
                  <a:gd name="connsiteY55" fmla="*/ 1010130 h 2867209"/>
                  <a:gd name="connsiteX56" fmla="*/ 1615450 w 1624214"/>
                  <a:gd name="connsiteY56" fmla="*/ 11220 h 2867209"/>
                  <a:gd name="connsiteX57" fmla="*/ 1620684 w 1624214"/>
                  <a:gd name="connsiteY57" fmla="*/ 11551 h 2867209"/>
                  <a:gd name="connsiteX58" fmla="*/ 1624214 w 1624214"/>
                  <a:gd name="connsiteY58" fmla="*/ 12226 h 2867209"/>
                  <a:gd name="connsiteX59" fmla="*/ 1437581 w 1624214"/>
                  <a:gd name="connsiteY59" fmla="*/ 0 h 2867209"/>
                  <a:gd name="connsiteX60" fmla="*/ 1451339 w 1624214"/>
                  <a:gd name="connsiteY60" fmla="*/ 868 h 2867209"/>
                  <a:gd name="connsiteX61" fmla="*/ 1432823 w 1624214"/>
                  <a:gd name="connsiteY61" fmla="*/ 300 h 286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24214" h="2867209">
                    <a:moveTo>
                      <a:pt x="101132" y="910248"/>
                    </a:moveTo>
                    <a:lnTo>
                      <a:pt x="599743" y="1198122"/>
                    </a:lnTo>
                    <a:lnTo>
                      <a:pt x="583864" y="1259881"/>
                    </a:lnTo>
                    <a:cubicBezTo>
                      <a:pt x="572292" y="1316430"/>
                      <a:pt x="566215" y="1374980"/>
                      <a:pt x="566215" y="1434950"/>
                    </a:cubicBezTo>
                    <a:lnTo>
                      <a:pt x="566283" y="1436295"/>
                    </a:lnTo>
                    <a:lnTo>
                      <a:pt x="566215" y="1437640"/>
                    </a:lnTo>
                    <a:lnTo>
                      <a:pt x="566533" y="1441240"/>
                    </a:lnTo>
                    <a:lnTo>
                      <a:pt x="570700" y="1523768"/>
                    </a:lnTo>
                    <a:lnTo>
                      <a:pt x="578083" y="1572142"/>
                    </a:lnTo>
                    <a:lnTo>
                      <a:pt x="579783" y="1591411"/>
                    </a:lnTo>
                    <a:lnTo>
                      <a:pt x="582635" y="1601969"/>
                    </a:lnTo>
                    <a:lnTo>
                      <a:pt x="583864" y="1610020"/>
                    </a:lnTo>
                    <a:cubicBezTo>
                      <a:pt x="589650" y="1638294"/>
                      <a:pt x="596809" y="1666068"/>
                      <a:pt x="605269" y="1693269"/>
                    </a:cubicBezTo>
                    <a:lnTo>
                      <a:pt x="613010" y="1714418"/>
                    </a:lnTo>
                    <a:lnTo>
                      <a:pt x="618927" y="1736322"/>
                    </a:lnTo>
                    <a:lnTo>
                      <a:pt x="628674" y="1757215"/>
                    </a:lnTo>
                    <a:lnTo>
                      <a:pt x="634480" y="1773080"/>
                    </a:lnTo>
                    <a:lnTo>
                      <a:pt x="645831" y="1793991"/>
                    </a:lnTo>
                    <a:lnTo>
                      <a:pt x="681305" y="1870032"/>
                    </a:lnTo>
                    <a:lnTo>
                      <a:pt x="708061" y="1908642"/>
                    </a:lnTo>
                    <a:lnTo>
                      <a:pt x="714572" y="1920638"/>
                    </a:lnTo>
                    <a:lnTo>
                      <a:pt x="725824" y="1934275"/>
                    </a:lnTo>
                    <a:lnTo>
                      <a:pt x="764580" y="1990202"/>
                    </a:lnTo>
                    <a:lnTo>
                      <a:pt x="812246" y="2039020"/>
                    </a:lnTo>
                    <a:lnTo>
                      <a:pt x="820646" y="2049200"/>
                    </a:lnTo>
                    <a:lnTo>
                      <a:pt x="828571" y="2055739"/>
                    </a:lnTo>
                    <a:lnTo>
                      <a:pt x="866409" y="2094491"/>
                    </a:lnTo>
                    <a:lnTo>
                      <a:pt x="944910" y="2151727"/>
                    </a:lnTo>
                    <a:lnTo>
                      <a:pt x="949208" y="2155273"/>
                    </a:lnTo>
                    <a:lnTo>
                      <a:pt x="951421" y="2156475"/>
                    </a:lnTo>
                    <a:lnTo>
                      <a:pt x="984453" y="2180559"/>
                    </a:lnTo>
                    <a:cubicBezTo>
                      <a:pt x="1026244" y="2205952"/>
                      <a:pt x="1070347" y="2227917"/>
                      <a:pt x="1116372" y="2246066"/>
                    </a:cubicBezTo>
                    <a:lnTo>
                      <a:pt x="1167457" y="2261238"/>
                    </a:lnTo>
                    <a:lnTo>
                      <a:pt x="1176576" y="2264576"/>
                    </a:lnTo>
                    <a:lnTo>
                      <a:pt x="1192357" y="2268634"/>
                    </a:lnTo>
                    <a:lnTo>
                      <a:pt x="1259826" y="2288672"/>
                    </a:lnTo>
                    <a:lnTo>
                      <a:pt x="1331011" y="2299536"/>
                    </a:lnTo>
                    <a:lnTo>
                      <a:pt x="1331011" y="2867209"/>
                    </a:lnTo>
                    <a:lnTo>
                      <a:pt x="1290591" y="2865168"/>
                    </a:lnTo>
                    <a:cubicBezTo>
                      <a:pt x="807298" y="2816087"/>
                      <a:pt x="394774" y="2527623"/>
                      <a:pt x="173457" y="2120215"/>
                    </a:cubicBezTo>
                    <a:lnTo>
                      <a:pt x="114133" y="1997066"/>
                    </a:lnTo>
                    <a:lnTo>
                      <a:pt x="112544" y="1993522"/>
                    </a:lnTo>
                    <a:lnTo>
                      <a:pt x="66376" y="1867383"/>
                    </a:lnTo>
                    <a:lnTo>
                      <a:pt x="64211" y="1861047"/>
                    </a:lnTo>
                    <a:lnTo>
                      <a:pt x="30701" y="1730721"/>
                    </a:lnTo>
                    <a:lnTo>
                      <a:pt x="28976" y="1723550"/>
                    </a:lnTo>
                    <a:lnTo>
                      <a:pt x="7682" y="1584026"/>
                    </a:lnTo>
                    <a:lnTo>
                      <a:pt x="7353" y="1581724"/>
                    </a:lnTo>
                    <a:lnTo>
                      <a:pt x="0" y="1436104"/>
                    </a:lnTo>
                    <a:lnTo>
                      <a:pt x="350" y="1426857"/>
                    </a:lnTo>
                    <a:lnTo>
                      <a:pt x="6387" y="1307295"/>
                    </a:lnTo>
                    <a:lnTo>
                      <a:pt x="12261" y="1255872"/>
                    </a:lnTo>
                    <a:lnTo>
                      <a:pt x="23535" y="1182003"/>
                    </a:lnTo>
                    <a:lnTo>
                      <a:pt x="34755" y="1123413"/>
                    </a:lnTo>
                    <a:lnTo>
                      <a:pt x="50595" y="1061810"/>
                    </a:lnTo>
                    <a:lnTo>
                      <a:pt x="64575" y="1010130"/>
                    </a:lnTo>
                    <a:close/>
                    <a:moveTo>
                      <a:pt x="1615450" y="11220"/>
                    </a:moveTo>
                    <a:lnTo>
                      <a:pt x="1620684" y="11551"/>
                    </a:lnTo>
                    <a:lnTo>
                      <a:pt x="1624214" y="12226"/>
                    </a:lnTo>
                    <a:close/>
                    <a:moveTo>
                      <a:pt x="1437581" y="0"/>
                    </a:moveTo>
                    <a:lnTo>
                      <a:pt x="1451339" y="868"/>
                    </a:lnTo>
                    <a:lnTo>
                      <a:pt x="1432823" y="300"/>
                    </a:lnTo>
                    <a:close/>
                  </a:path>
                </a:pathLst>
              </a:custGeom>
              <a:gradFill>
                <a:gsLst>
                  <a:gs pos="100000">
                    <a:srgbClr val="788500"/>
                  </a:gs>
                  <a:gs pos="0">
                    <a:srgbClr val="FFDD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75" name="Freeform 74"/>
              <p:cNvSpPr/>
              <p:nvPr>
                <p:custDataLst>
                  <p:custData r:id="rId1"/>
                </p:custDataLst>
              </p:nvPr>
            </p:nvSpPr>
            <p:spPr>
              <a:xfrm>
                <a:off x="5070672" y="2754294"/>
                <a:ext cx="1331071" cy="2013406"/>
              </a:xfrm>
              <a:custGeom>
                <a:avLst/>
                <a:gdLst>
                  <a:gd name="connsiteX0" fmla="*/ 1207712 w 1331071"/>
                  <a:gd name="connsiteY0" fmla="*/ 0 h 2013406"/>
                  <a:gd name="connsiteX1" fmla="*/ 1210760 w 1331071"/>
                  <a:gd name="connsiteY1" fmla="*/ 6327 h 2013406"/>
                  <a:gd name="connsiteX2" fmla="*/ 1218094 w 1331071"/>
                  <a:gd name="connsiteY2" fmla="*/ 21553 h 2013406"/>
                  <a:gd name="connsiteX3" fmla="*/ 1266438 w 1331071"/>
                  <a:gd name="connsiteY3" fmla="*/ 153637 h 2013406"/>
                  <a:gd name="connsiteX4" fmla="*/ 1291911 w 1331071"/>
                  <a:gd name="connsiteY4" fmla="*/ 252706 h 2013406"/>
                  <a:gd name="connsiteX5" fmla="*/ 1301864 w 1331071"/>
                  <a:gd name="connsiteY5" fmla="*/ 291412 h 2013406"/>
                  <a:gd name="connsiteX6" fmla="*/ 1331071 w 1331071"/>
                  <a:gd name="connsiteY6" fmla="*/ 581147 h 2013406"/>
                  <a:gd name="connsiteX7" fmla="*/ 1323870 w 1331071"/>
                  <a:gd name="connsiteY7" fmla="*/ 723762 h 2013406"/>
                  <a:gd name="connsiteX8" fmla="*/ 1317231 w 1331071"/>
                  <a:gd name="connsiteY8" fmla="*/ 770186 h 2013406"/>
                  <a:gd name="connsiteX9" fmla="*/ 1303160 w 1331071"/>
                  <a:gd name="connsiteY9" fmla="*/ 862390 h 2013406"/>
                  <a:gd name="connsiteX10" fmla="*/ 1290252 w 1331071"/>
                  <a:gd name="connsiteY10" fmla="*/ 916040 h 2013406"/>
                  <a:gd name="connsiteX11" fmla="*/ 1269595 w 1331071"/>
                  <a:gd name="connsiteY11" fmla="*/ 996377 h 2013406"/>
                  <a:gd name="connsiteX12" fmla="*/ 1250784 w 1331071"/>
                  <a:gd name="connsiteY12" fmla="*/ 1051426 h 2013406"/>
                  <a:gd name="connsiteX13" fmla="*/ 1223830 w 1331071"/>
                  <a:gd name="connsiteY13" fmla="*/ 1125070 h 2013406"/>
                  <a:gd name="connsiteX14" fmla="*/ 1199481 w 1331071"/>
                  <a:gd name="connsiteY14" fmla="*/ 1179381 h 2013406"/>
                  <a:gd name="connsiteX15" fmla="*/ 1166513 w 1331071"/>
                  <a:gd name="connsiteY15" fmla="*/ 1247818 h 2013406"/>
                  <a:gd name="connsiteX16" fmla="*/ 1136997 w 1331071"/>
                  <a:gd name="connsiteY16" fmla="*/ 1300252 h 2013406"/>
                  <a:gd name="connsiteX17" fmla="*/ 1098288 w 1331071"/>
                  <a:gd name="connsiteY17" fmla="*/ 1363970 h 2013406"/>
                  <a:gd name="connsiteX18" fmla="*/ 1063984 w 1331071"/>
                  <a:gd name="connsiteY18" fmla="*/ 1413779 h 2013406"/>
                  <a:gd name="connsiteX19" fmla="*/ 1019792 w 1331071"/>
                  <a:gd name="connsiteY19" fmla="*/ 1472876 h 2013406"/>
                  <a:gd name="connsiteX20" fmla="*/ 981093 w 1331071"/>
                  <a:gd name="connsiteY20" fmla="*/ 1519487 h 2013406"/>
                  <a:gd name="connsiteX21" fmla="*/ 931647 w 1331071"/>
                  <a:gd name="connsiteY21" fmla="*/ 1573891 h 2013406"/>
                  <a:gd name="connsiteX22" fmla="*/ 888975 w 1331071"/>
                  <a:gd name="connsiteY22" fmla="*/ 1616818 h 2013406"/>
                  <a:gd name="connsiteX23" fmla="*/ 834454 w 1331071"/>
                  <a:gd name="connsiteY23" fmla="*/ 1666369 h 2013406"/>
                  <a:gd name="connsiteX24" fmla="*/ 788279 w 1331071"/>
                  <a:gd name="connsiteY24" fmla="*/ 1705175 h 2013406"/>
                  <a:gd name="connsiteX25" fmla="*/ 728774 w 1331071"/>
                  <a:gd name="connsiteY25" fmla="*/ 1749672 h 2013406"/>
                  <a:gd name="connsiteX26" fmla="*/ 679657 w 1331071"/>
                  <a:gd name="connsiteY26" fmla="*/ 1783936 h 2013406"/>
                  <a:gd name="connsiteX27" fmla="*/ 615084 w 1331071"/>
                  <a:gd name="connsiteY27" fmla="*/ 1823165 h 2013406"/>
                  <a:gd name="connsiteX28" fmla="*/ 563757 w 1331071"/>
                  <a:gd name="connsiteY28" fmla="*/ 1852468 h 2013406"/>
                  <a:gd name="connsiteX29" fmla="*/ 493661 w 1331071"/>
                  <a:gd name="connsiteY29" fmla="*/ 1886235 h 2013406"/>
                  <a:gd name="connsiteX30" fmla="*/ 441231 w 1331071"/>
                  <a:gd name="connsiteY30" fmla="*/ 1910127 h 2013406"/>
                  <a:gd name="connsiteX31" fmla="*/ 364176 w 1331071"/>
                  <a:gd name="connsiteY31" fmla="*/ 1938330 h 2013406"/>
                  <a:gd name="connsiteX32" fmla="*/ 312732 w 1331071"/>
                  <a:gd name="connsiteY32" fmla="*/ 1956265 h 2013406"/>
                  <a:gd name="connsiteX33" fmla="*/ 223688 w 1331071"/>
                  <a:gd name="connsiteY33" fmla="*/ 1979160 h 2013406"/>
                  <a:gd name="connsiteX34" fmla="*/ 178912 w 1331071"/>
                  <a:gd name="connsiteY34" fmla="*/ 1990229 h 2013406"/>
                  <a:gd name="connsiteX35" fmla="*/ 40422 w 1331071"/>
                  <a:gd name="connsiteY35" fmla="*/ 2011365 h 2013406"/>
                  <a:gd name="connsiteX36" fmla="*/ 0 w 1331071"/>
                  <a:gd name="connsiteY36" fmla="*/ 2013406 h 2013406"/>
                  <a:gd name="connsiteX37" fmla="*/ 0 w 1331071"/>
                  <a:gd name="connsiteY37" fmla="*/ 1442223 h 2013406"/>
                  <a:gd name="connsiteX38" fmla="*/ 410 w 1331071"/>
                  <a:gd name="connsiteY38" fmla="*/ 1442161 h 2013406"/>
                  <a:gd name="connsiteX39" fmla="*/ 65814 w 1331071"/>
                  <a:gd name="connsiteY39" fmla="*/ 1432179 h 2013406"/>
                  <a:gd name="connsiteX40" fmla="*/ 65823 w 1331071"/>
                  <a:gd name="connsiteY40" fmla="*/ 1432176 h 2013406"/>
                  <a:gd name="connsiteX41" fmla="*/ 149064 w 1331071"/>
                  <a:gd name="connsiteY41" fmla="*/ 1410773 h 2013406"/>
                  <a:gd name="connsiteX42" fmla="*/ 197167 w 1331071"/>
                  <a:gd name="connsiteY42" fmla="*/ 1393167 h 2013406"/>
                  <a:gd name="connsiteX43" fmla="*/ 209268 w 1331071"/>
                  <a:gd name="connsiteY43" fmla="*/ 1389573 h 2013406"/>
                  <a:gd name="connsiteX44" fmla="*/ 215663 w 1331071"/>
                  <a:gd name="connsiteY44" fmla="*/ 1386398 h 2013406"/>
                  <a:gd name="connsiteX45" fmla="*/ 228875 w 1331071"/>
                  <a:gd name="connsiteY45" fmla="*/ 1381562 h 2013406"/>
                  <a:gd name="connsiteX46" fmla="*/ 266204 w 1331071"/>
                  <a:gd name="connsiteY46" fmla="*/ 1361300 h 2013406"/>
                  <a:gd name="connsiteX47" fmla="*/ 341187 w 1331071"/>
                  <a:gd name="connsiteY47" fmla="*/ 1324066 h 2013406"/>
                  <a:gd name="connsiteX48" fmla="*/ 359783 w 1331071"/>
                  <a:gd name="connsiteY48" fmla="*/ 1310507 h 2013406"/>
                  <a:gd name="connsiteX49" fmla="*/ 376433 w 1331071"/>
                  <a:gd name="connsiteY49" fmla="*/ 1301470 h 2013406"/>
                  <a:gd name="connsiteX50" fmla="*/ 408764 w 1331071"/>
                  <a:gd name="connsiteY50" fmla="*/ 1274795 h 2013406"/>
                  <a:gd name="connsiteX51" fmla="*/ 459232 w 1331071"/>
                  <a:gd name="connsiteY51" fmla="*/ 1237998 h 2013406"/>
                  <a:gd name="connsiteX52" fmla="*/ 483557 w 1331071"/>
                  <a:gd name="connsiteY52" fmla="*/ 1213084 h 2013406"/>
                  <a:gd name="connsiteX53" fmla="*/ 504995 w 1331071"/>
                  <a:gd name="connsiteY53" fmla="*/ 1195397 h 2013406"/>
                  <a:gd name="connsiteX54" fmla="*/ 527713 w 1331071"/>
                  <a:gd name="connsiteY54" fmla="*/ 1167862 h 2013406"/>
                  <a:gd name="connsiteX55" fmla="*/ 561061 w 1331071"/>
                  <a:gd name="connsiteY55" fmla="*/ 1133709 h 2013406"/>
                  <a:gd name="connsiteX56" fmla="*/ 588174 w 1331071"/>
                  <a:gd name="connsiteY56" fmla="*/ 1094583 h 2013406"/>
                  <a:gd name="connsiteX57" fmla="*/ 611068 w 1331071"/>
                  <a:gd name="connsiteY57" fmla="*/ 1066834 h 2013406"/>
                  <a:gd name="connsiteX58" fmla="*/ 624316 w 1331071"/>
                  <a:gd name="connsiteY58" fmla="*/ 1042427 h 2013406"/>
                  <a:gd name="connsiteX59" fmla="*/ 644335 w 1331071"/>
                  <a:gd name="connsiteY59" fmla="*/ 1013539 h 2013406"/>
                  <a:gd name="connsiteX60" fmla="*/ 670878 w 1331071"/>
                  <a:gd name="connsiteY60" fmla="*/ 956644 h 2013406"/>
                  <a:gd name="connsiteX61" fmla="*/ 691160 w 1331071"/>
                  <a:gd name="connsiteY61" fmla="*/ 919277 h 2013406"/>
                  <a:gd name="connsiteX62" fmla="*/ 701536 w 1331071"/>
                  <a:gd name="connsiteY62" fmla="*/ 890928 h 2013406"/>
                  <a:gd name="connsiteX63" fmla="*/ 706714 w 1331071"/>
                  <a:gd name="connsiteY63" fmla="*/ 879829 h 2013406"/>
                  <a:gd name="connsiteX64" fmla="*/ 709857 w 1331071"/>
                  <a:gd name="connsiteY64" fmla="*/ 868193 h 2013406"/>
                  <a:gd name="connsiteX65" fmla="*/ 720371 w 1331071"/>
                  <a:gd name="connsiteY65" fmla="*/ 839466 h 2013406"/>
                  <a:gd name="connsiteX66" fmla="*/ 741777 w 1331071"/>
                  <a:gd name="connsiteY66" fmla="*/ 756217 h 2013406"/>
                  <a:gd name="connsiteX67" fmla="*/ 743949 w 1331071"/>
                  <a:gd name="connsiteY67" fmla="*/ 741982 h 2013406"/>
                  <a:gd name="connsiteX68" fmla="*/ 745857 w 1331071"/>
                  <a:gd name="connsiteY68" fmla="*/ 734918 h 2013406"/>
                  <a:gd name="connsiteX69" fmla="*/ 746995 w 1331071"/>
                  <a:gd name="connsiteY69" fmla="*/ 722026 h 2013406"/>
                  <a:gd name="connsiteX70" fmla="*/ 754940 w 1331071"/>
                  <a:gd name="connsiteY70" fmla="*/ 669965 h 2013406"/>
                  <a:gd name="connsiteX71" fmla="*/ 759425 w 1331071"/>
                  <a:gd name="connsiteY71" fmla="*/ 581147 h 2013406"/>
                  <a:gd name="connsiteX72" fmla="*/ 741777 w 1331071"/>
                  <a:gd name="connsiteY72" fmla="*/ 406078 h 2013406"/>
                  <a:gd name="connsiteX73" fmla="*/ 741775 w 1331071"/>
                  <a:gd name="connsiteY73" fmla="*/ 406071 h 2013406"/>
                  <a:gd name="connsiteX74" fmla="*/ 720371 w 1331071"/>
                  <a:gd name="connsiteY74" fmla="*/ 322828 h 2013406"/>
                  <a:gd name="connsiteX75" fmla="*/ 707843 w 1331071"/>
                  <a:gd name="connsiteY75" fmla="*/ 288599 h 2013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31071" h="2013406">
                    <a:moveTo>
                      <a:pt x="1207712" y="0"/>
                    </a:moveTo>
                    <a:lnTo>
                      <a:pt x="1210760" y="6327"/>
                    </a:lnTo>
                    <a:lnTo>
                      <a:pt x="1218094" y="21553"/>
                    </a:lnTo>
                    <a:cubicBezTo>
                      <a:pt x="1236282" y="64552"/>
                      <a:pt x="1252436" y="108621"/>
                      <a:pt x="1266438" y="153637"/>
                    </a:cubicBezTo>
                    <a:lnTo>
                      <a:pt x="1291911" y="252706"/>
                    </a:lnTo>
                    <a:lnTo>
                      <a:pt x="1301864" y="291412"/>
                    </a:lnTo>
                    <a:cubicBezTo>
                      <a:pt x="1321014" y="384999"/>
                      <a:pt x="1331071" y="481899"/>
                      <a:pt x="1331071" y="581147"/>
                    </a:cubicBezTo>
                    <a:lnTo>
                      <a:pt x="1323870" y="723762"/>
                    </a:lnTo>
                    <a:lnTo>
                      <a:pt x="1317231" y="770186"/>
                    </a:lnTo>
                    <a:lnTo>
                      <a:pt x="1303160" y="862390"/>
                    </a:lnTo>
                    <a:lnTo>
                      <a:pt x="1290252" y="916040"/>
                    </a:lnTo>
                    <a:lnTo>
                      <a:pt x="1269595" y="996377"/>
                    </a:lnTo>
                    <a:lnTo>
                      <a:pt x="1250784" y="1051426"/>
                    </a:lnTo>
                    <a:lnTo>
                      <a:pt x="1223830" y="1125070"/>
                    </a:lnTo>
                    <a:lnTo>
                      <a:pt x="1199481" y="1179381"/>
                    </a:lnTo>
                    <a:lnTo>
                      <a:pt x="1166513" y="1247818"/>
                    </a:lnTo>
                    <a:lnTo>
                      <a:pt x="1136997" y="1300252"/>
                    </a:lnTo>
                    <a:lnTo>
                      <a:pt x="1098288" y="1363970"/>
                    </a:lnTo>
                    <a:lnTo>
                      <a:pt x="1063984" y="1413779"/>
                    </a:lnTo>
                    <a:lnTo>
                      <a:pt x="1019792" y="1472876"/>
                    </a:lnTo>
                    <a:lnTo>
                      <a:pt x="981093" y="1519487"/>
                    </a:lnTo>
                    <a:lnTo>
                      <a:pt x="931647" y="1573891"/>
                    </a:lnTo>
                    <a:lnTo>
                      <a:pt x="888975" y="1616818"/>
                    </a:lnTo>
                    <a:lnTo>
                      <a:pt x="834454" y="1666369"/>
                    </a:lnTo>
                    <a:lnTo>
                      <a:pt x="788279" y="1705175"/>
                    </a:lnTo>
                    <a:lnTo>
                      <a:pt x="728774" y="1749672"/>
                    </a:lnTo>
                    <a:lnTo>
                      <a:pt x="679657" y="1783936"/>
                    </a:lnTo>
                    <a:lnTo>
                      <a:pt x="615084" y="1823165"/>
                    </a:lnTo>
                    <a:lnTo>
                      <a:pt x="563757" y="1852468"/>
                    </a:lnTo>
                    <a:lnTo>
                      <a:pt x="493661" y="1886235"/>
                    </a:lnTo>
                    <a:lnTo>
                      <a:pt x="441231" y="1910127"/>
                    </a:lnTo>
                    <a:lnTo>
                      <a:pt x="364176" y="1938330"/>
                    </a:lnTo>
                    <a:lnTo>
                      <a:pt x="312732" y="1956265"/>
                    </a:lnTo>
                    <a:lnTo>
                      <a:pt x="223688" y="1979160"/>
                    </a:lnTo>
                    <a:lnTo>
                      <a:pt x="178912" y="1990229"/>
                    </a:lnTo>
                    <a:lnTo>
                      <a:pt x="40422" y="2011365"/>
                    </a:lnTo>
                    <a:lnTo>
                      <a:pt x="0" y="2013406"/>
                    </a:lnTo>
                    <a:lnTo>
                      <a:pt x="0" y="1442223"/>
                    </a:lnTo>
                    <a:lnTo>
                      <a:pt x="410" y="1442161"/>
                    </a:lnTo>
                    <a:lnTo>
                      <a:pt x="65814" y="1432179"/>
                    </a:lnTo>
                    <a:lnTo>
                      <a:pt x="65823" y="1432176"/>
                    </a:lnTo>
                    <a:lnTo>
                      <a:pt x="149064" y="1410773"/>
                    </a:lnTo>
                    <a:lnTo>
                      <a:pt x="197167" y="1393167"/>
                    </a:lnTo>
                    <a:lnTo>
                      <a:pt x="209268" y="1389573"/>
                    </a:lnTo>
                    <a:lnTo>
                      <a:pt x="215663" y="1386398"/>
                    </a:lnTo>
                    <a:lnTo>
                      <a:pt x="228875" y="1381562"/>
                    </a:lnTo>
                    <a:lnTo>
                      <a:pt x="266204" y="1361300"/>
                    </a:lnTo>
                    <a:lnTo>
                      <a:pt x="341187" y="1324066"/>
                    </a:lnTo>
                    <a:lnTo>
                      <a:pt x="359783" y="1310507"/>
                    </a:lnTo>
                    <a:lnTo>
                      <a:pt x="376433" y="1301470"/>
                    </a:lnTo>
                    <a:lnTo>
                      <a:pt x="408764" y="1274795"/>
                    </a:lnTo>
                    <a:lnTo>
                      <a:pt x="459232" y="1237998"/>
                    </a:lnTo>
                    <a:lnTo>
                      <a:pt x="483557" y="1213084"/>
                    </a:lnTo>
                    <a:lnTo>
                      <a:pt x="504995" y="1195397"/>
                    </a:lnTo>
                    <a:lnTo>
                      <a:pt x="527713" y="1167862"/>
                    </a:lnTo>
                    <a:lnTo>
                      <a:pt x="561061" y="1133709"/>
                    </a:lnTo>
                    <a:lnTo>
                      <a:pt x="588174" y="1094583"/>
                    </a:lnTo>
                    <a:lnTo>
                      <a:pt x="611068" y="1066834"/>
                    </a:lnTo>
                    <a:lnTo>
                      <a:pt x="624316" y="1042427"/>
                    </a:lnTo>
                    <a:lnTo>
                      <a:pt x="644335" y="1013539"/>
                    </a:lnTo>
                    <a:lnTo>
                      <a:pt x="670878" y="956644"/>
                    </a:lnTo>
                    <a:lnTo>
                      <a:pt x="691160" y="919277"/>
                    </a:lnTo>
                    <a:lnTo>
                      <a:pt x="701536" y="890928"/>
                    </a:lnTo>
                    <a:lnTo>
                      <a:pt x="706714" y="879829"/>
                    </a:lnTo>
                    <a:lnTo>
                      <a:pt x="709857" y="868193"/>
                    </a:lnTo>
                    <a:lnTo>
                      <a:pt x="720371" y="839466"/>
                    </a:lnTo>
                    <a:cubicBezTo>
                      <a:pt x="728831" y="812265"/>
                      <a:pt x="735991" y="784491"/>
                      <a:pt x="741777" y="756217"/>
                    </a:cubicBezTo>
                    <a:lnTo>
                      <a:pt x="743949" y="741982"/>
                    </a:lnTo>
                    <a:lnTo>
                      <a:pt x="745857" y="734918"/>
                    </a:lnTo>
                    <a:lnTo>
                      <a:pt x="746995" y="722026"/>
                    </a:lnTo>
                    <a:lnTo>
                      <a:pt x="754940" y="669965"/>
                    </a:lnTo>
                    <a:cubicBezTo>
                      <a:pt x="757906" y="640762"/>
                      <a:pt x="759425" y="611132"/>
                      <a:pt x="759425" y="581147"/>
                    </a:cubicBezTo>
                    <a:cubicBezTo>
                      <a:pt x="759425" y="521177"/>
                      <a:pt x="753348" y="462627"/>
                      <a:pt x="741777" y="406078"/>
                    </a:cubicBezTo>
                    <a:lnTo>
                      <a:pt x="741775" y="406071"/>
                    </a:lnTo>
                    <a:lnTo>
                      <a:pt x="720371" y="322828"/>
                    </a:lnTo>
                    <a:lnTo>
                      <a:pt x="707843" y="288599"/>
                    </a:lnTo>
                    <a:close/>
                  </a:path>
                </a:pathLst>
              </a:custGeom>
              <a:gradFill>
                <a:gsLst>
                  <a:gs pos="100000">
                    <a:srgbClr val="A06000"/>
                  </a:gs>
                  <a:gs pos="80000">
                    <a:srgbClr val="D08400"/>
                  </a:gs>
                  <a:gs pos="0">
                    <a:srgbClr val="FFA8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80" name="TextBox 79"/>
              <p:cNvSpPr txBox="1"/>
              <p:nvPr/>
            </p:nvSpPr>
            <p:spPr>
              <a:xfrm>
                <a:off x="3982177" y="2283683"/>
                <a:ext cx="2083699" cy="1387517"/>
              </a:xfrm>
              <a:prstGeom prst="rect">
                <a:avLst/>
              </a:prstGeom>
              <a:noFill/>
            </p:spPr>
            <p:txBody>
              <a:bodyPr wrap="none" rtlCol="0">
                <a:prstTxWarp prst="textArchUp">
                  <a:avLst>
                    <a:gd name="adj" fmla="val 12550268"/>
                  </a:avLst>
                </a:prstTxWarp>
                <a:spAutoFit/>
              </a:bodyPr>
              <a:lstStyle/>
              <a:p>
                <a:r>
                  <a:rPr lang="en-US" b="1" dirty="0" smtClean="0"/>
                  <a:t>Digitize Business Model</a:t>
                </a:r>
              </a:p>
            </p:txBody>
          </p:sp>
          <p:sp>
            <p:nvSpPr>
              <p:cNvPr id="81" name="TextBox 80"/>
              <p:cNvSpPr txBox="1"/>
              <p:nvPr/>
            </p:nvSpPr>
            <p:spPr>
              <a:xfrm rot="7095508">
                <a:off x="4325953" y="2940959"/>
                <a:ext cx="2083699" cy="1387517"/>
              </a:xfrm>
              <a:prstGeom prst="rect">
                <a:avLst/>
              </a:prstGeom>
              <a:noFill/>
            </p:spPr>
            <p:txBody>
              <a:bodyPr wrap="none" rtlCol="0">
                <a:prstTxWarp prst="textArchUp">
                  <a:avLst>
                    <a:gd name="adj" fmla="val 12550268"/>
                  </a:avLst>
                </a:prstTxWarp>
                <a:spAutoFit/>
              </a:bodyPr>
              <a:lstStyle/>
              <a:p>
                <a:r>
                  <a:rPr lang="en-US" b="1" dirty="0" smtClean="0"/>
                  <a:t>Digitize Value Chain</a:t>
                </a:r>
              </a:p>
            </p:txBody>
          </p:sp>
          <p:sp>
            <p:nvSpPr>
              <p:cNvPr id="82" name="TextBox 81"/>
              <p:cNvSpPr txBox="1"/>
              <p:nvPr/>
            </p:nvSpPr>
            <p:spPr>
              <a:xfrm rot="14335786">
                <a:off x="3705954" y="2947080"/>
                <a:ext cx="2083699" cy="1387517"/>
              </a:xfrm>
              <a:prstGeom prst="rect">
                <a:avLst/>
              </a:prstGeom>
              <a:noFill/>
            </p:spPr>
            <p:txBody>
              <a:bodyPr wrap="none" rtlCol="0">
                <a:prstTxWarp prst="textArchUp">
                  <a:avLst>
                    <a:gd name="adj" fmla="val 12550268"/>
                  </a:avLst>
                </a:prstTxWarp>
                <a:spAutoFit/>
              </a:bodyPr>
              <a:lstStyle/>
              <a:p>
                <a:r>
                  <a:rPr lang="en-US" sz="3600" b="1" dirty="0" smtClean="0"/>
                  <a:t>Digitalize Product Offerings</a:t>
                </a:r>
              </a:p>
            </p:txBody>
          </p:sp>
        </p:grpSp>
        <p:sp>
          <p:nvSpPr>
            <p:cNvPr id="90" name="Freeform 89"/>
            <p:cNvSpPr/>
            <p:nvPr/>
          </p:nvSpPr>
          <p:spPr>
            <a:xfrm>
              <a:off x="386131" y="1306112"/>
              <a:ext cx="3803592" cy="3803592"/>
            </a:xfrm>
            <a:custGeom>
              <a:avLst/>
              <a:gdLst>
                <a:gd name="connsiteX0" fmla="*/ 1901795 w 3803592"/>
                <a:gd name="connsiteY0" fmla="*/ 429871 h 3803592"/>
                <a:gd name="connsiteX1" fmla="*/ 429871 w 3803592"/>
                <a:gd name="connsiteY1" fmla="*/ 1901795 h 3803592"/>
                <a:gd name="connsiteX2" fmla="*/ 1901795 w 3803592"/>
                <a:gd name="connsiteY2" fmla="*/ 3373719 h 3803592"/>
                <a:gd name="connsiteX3" fmla="*/ 3373719 w 3803592"/>
                <a:gd name="connsiteY3" fmla="*/ 1901795 h 3803592"/>
                <a:gd name="connsiteX4" fmla="*/ 1901795 w 3803592"/>
                <a:gd name="connsiteY4" fmla="*/ 429871 h 3803592"/>
                <a:gd name="connsiteX5" fmla="*/ 1901796 w 3803592"/>
                <a:gd name="connsiteY5" fmla="*/ 0 h 3803592"/>
                <a:gd name="connsiteX6" fmla="*/ 3803592 w 3803592"/>
                <a:gd name="connsiteY6" fmla="*/ 1901796 h 3803592"/>
                <a:gd name="connsiteX7" fmla="*/ 1901796 w 3803592"/>
                <a:gd name="connsiteY7" fmla="*/ 3803592 h 3803592"/>
                <a:gd name="connsiteX8" fmla="*/ 0 w 3803592"/>
                <a:gd name="connsiteY8" fmla="*/ 1901796 h 3803592"/>
                <a:gd name="connsiteX9" fmla="*/ 1901796 w 3803592"/>
                <a:gd name="connsiteY9" fmla="*/ 0 h 3803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03592" h="3803592">
                  <a:moveTo>
                    <a:pt x="1901795" y="429871"/>
                  </a:moveTo>
                  <a:cubicBezTo>
                    <a:pt x="1088874" y="429871"/>
                    <a:pt x="429871" y="1088874"/>
                    <a:pt x="429871" y="1901795"/>
                  </a:cubicBezTo>
                  <a:cubicBezTo>
                    <a:pt x="429871" y="2714716"/>
                    <a:pt x="1088874" y="3373719"/>
                    <a:pt x="1901795" y="3373719"/>
                  </a:cubicBezTo>
                  <a:cubicBezTo>
                    <a:pt x="2714716" y="3373719"/>
                    <a:pt x="3373719" y="2714716"/>
                    <a:pt x="3373719" y="1901795"/>
                  </a:cubicBezTo>
                  <a:cubicBezTo>
                    <a:pt x="3373719" y="1088874"/>
                    <a:pt x="2714716" y="429871"/>
                    <a:pt x="1901795" y="429871"/>
                  </a:cubicBezTo>
                  <a:close/>
                  <a:moveTo>
                    <a:pt x="1901796" y="0"/>
                  </a:moveTo>
                  <a:cubicBezTo>
                    <a:pt x="2952129" y="0"/>
                    <a:pt x="3803592" y="851463"/>
                    <a:pt x="3803592" y="1901796"/>
                  </a:cubicBezTo>
                  <a:cubicBezTo>
                    <a:pt x="3803592" y="2952129"/>
                    <a:pt x="2952129" y="3803592"/>
                    <a:pt x="1901796" y="3803592"/>
                  </a:cubicBezTo>
                  <a:cubicBezTo>
                    <a:pt x="851463" y="3803592"/>
                    <a:pt x="0" y="2952129"/>
                    <a:pt x="0" y="1901796"/>
                  </a:cubicBezTo>
                  <a:cubicBezTo>
                    <a:pt x="0" y="851463"/>
                    <a:pt x="851463" y="0"/>
                    <a:pt x="1901796" y="0"/>
                  </a:cubicBezTo>
                  <a:close/>
                </a:path>
              </a:pathLst>
            </a:custGeom>
            <a:gradFill>
              <a:gsLst>
                <a:gs pos="100000">
                  <a:srgbClr val="788500"/>
                </a:gs>
                <a:gs pos="1000">
                  <a:srgbClr val="00FF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91" name="TextBox 90"/>
            <p:cNvSpPr txBox="1"/>
            <p:nvPr/>
          </p:nvSpPr>
          <p:spPr>
            <a:xfrm>
              <a:off x="587371" y="1541707"/>
              <a:ext cx="3400425" cy="3371850"/>
            </a:xfrm>
            <a:prstGeom prst="rect">
              <a:avLst/>
            </a:prstGeom>
            <a:noFill/>
          </p:spPr>
          <p:txBody>
            <a:bodyPr wrap="square" rtlCol="0">
              <a:prstTxWarp prst="textArchUp">
                <a:avLst>
                  <a:gd name="adj" fmla="val 10980069"/>
                </a:avLst>
              </a:prstTxWarp>
              <a:spAutoFit/>
            </a:bodyPr>
            <a:lstStyle/>
            <a:p>
              <a:r>
                <a:rPr lang="en-US" dirty="0" smtClean="0">
                  <a:latin typeface="+mn-lt"/>
                </a:rPr>
                <a:t>Data Analytics  and Business Intelligence as a Platform Capability</a:t>
              </a:r>
            </a:p>
          </p:txBody>
        </p:sp>
      </p:grpSp>
      <p:graphicFrame>
        <p:nvGraphicFramePr>
          <p:cNvPr id="97" name="Diagram 96"/>
          <p:cNvGraphicFramePr/>
          <p:nvPr>
            <p:extLst>
              <p:ext uri="{D42A27DB-BD31-4B8C-83A1-F6EECF244321}">
                <p14:modId xmlns:p14="http://schemas.microsoft.com/office/powerpoint/2010/main" val="1618383267"/>
              </p:ext>
            </p:extLst>
          </p:nvPr>
        </p:nvGraphicFramePr>
        <p:xfrm>
          <a:off x="5012267" y="474134"/>
          <a:ext cx="7772400" cy="56557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1" name="TextBox 100"/>
          <p:cNvSpPr txBox="1"/>
          <p:nvPr/>
        </p:nvSpPr>
        <p:spPr>
          <a:xfrm>
            <a:off x="471950" y="1029068"/>
            <a:ext cx="5460105" cy="5078313"/>
          </a:xfrm>
          <a:prstGeom prst="rect">
            <a:avLst/>
          </a:prstGeom>
          <a:noFill/>
        </p:spPr>
        <p:txBody>
          <a:bodyPr wrap="square" rtlCol="0">
            <a:spAutoFit/>
          </a:bodyPr>
          <a:lstStyle/>
          <a:p>
            <a:pPr marL="342900" indent="-342900">
              <a:spcBef>
                <a:spcPts val="2400"/>
              </a:spcBef>
              <a:buFont typeface="Arial" panose="020B0604020202020204" pitchFamily="34" charset="0"/>
              <a:buChar char="•"/>
            </a:pPr>
            <a:r>
              <a:rPr lang="en-US" sz="1600" i="1" dirty="0" smtClean="0"/>
              <a:t>People, products and machines continuously communicate to optimize process and value chains.</a:t>
            </a:r>
          </a:p>
          <a:p>
            <a:pPr marL="342900" indent="-342900">
              <a:spcBef>
                <a:spcPts val="2400"/>
              </a:spcBef>
              <a:buFont typeface="Arial" panose="020B0604020202020204" pitchFamily="34" charset="0"/>
              <a:buChar char="•"/>
            </a:pPr>
            <a:r>
              <a:rPr lang="en-US" sz="1600" i="1" dirty="0" smtClean="0"/>
              <a:t>Digitalization </a:t>
            </a:r>
            <a:r>
              <a:rPr lang="en-US" sz="1600" i="1" dirty="0"/>
              <a:t>of highly vertical processes and equipment. Integration of reusable horizontal capabilities backed by industry </a:t>
            </a:r>
            <a:r>
              <a:rPr lang="en-US" sz="1600" i="1" dirty="0" smtClean="0"/>
              <a:t>consortiums</a:t>
            </a:r>
            <a:endParaRPr lang="en-US" sz="1600" i="1" dirty="0"/>
          </a:p>
          <a:p>
            <a:pPr marL="342900" indent="-342900">
              <a:spcBef>
                <a:spcPts val="2400"/>
              </a:spcBef>
              <a:buFont typeface="Arial" panose="020B0604020202020204" pitchFamily="34" charset="0"/>
              <a:buChar char="•"/>
            </a:pPr>
            <a:r>
              <a:rPr lang="en-US" sz="1600" i="1" dirty="0" smtClean="0"/>
              <a:t>The product holds the information to its own production and guides itself through Industry 4.0 factories.</a:t>
            </a:r>
          </a:p>
          <a:p>
            <a:pPr marL="342900" indent="-342900">
              <a:spcBef>
                <a:spcPts val="2400"/>
              </a:spcBef>
              <a:buFont typeface="Arial" panose="020B0604020202020204" pitchFamily="34" charset="0"/>
              <a:buChar char="•"/>
            </a:pPr>
            <a:r>
              <a:rPr lang="en-US" sz="1600" i="1" dirty="0" smtClean="0"/>
              <a:t>Digital business models enable new revenue streams including direct to customer data and product services</a:t>
            </a:r>
          </a:p>
          <a:p>
            <a:pPr marL="342900" indent="-342900">
              <a:spcBef>
                <a:spcPts val="2400"/>
              </a:spcBef>
              <a:buFont typeface="Arial" panose="020B0604020202020204" pitchFamily="34" charset="0"/>
              <a:buChar char="•"/>
            </a:pPr>
            <a:r>
              <a:rPr lang="en-US" sz="1600" i="1" dirty="0" smtClean="0"/>
              <a:t>Deepen relations with customers through data analytics and </a:t>
            </a:r>
            <a:r>
              <a:rPr lang="en-US" sz="1600" i="1" dirty="0"/>
              <a:t>mass </a:t>
            </a:r>
            <a:r>
              <a:rPr lang="en-US" sz="1600" i="1" dirty="0" smtClean="0"/>
              <a:t>customization</a:t>
            </a:r>
          </a:p>
          <a:p>
            <a:pPr marL="342900" indent="-342900">
              <a:spcBef>
                <a:spcPts val="2400"/>
              </a:spcBef>
              <a:buFont typeface="Arial" panose="020B0604020202020204" pitchFamily="34" charset="0"/>
              <a:buChar char="•"/>
            </a:pPr>
            <a:r>
              <a:rPr lang="en-US" sz="1600" i="1" dirty="0"/>
              <a:t>First movers are set to </a:t>
            </a:r>
            <a:r>
              <a:rPr lang="en-US" sz="1600" i="1" dirty="0" smtClean="0"/>
              <a:t>outpace their </a:t>
            </a:r>
            <a:r>
              <a:rPr lang="en-US" sz="1600" i="1" dirty="0"/>
              <a:t>competitors</a:t>
            </a:r>
            <a:r>
              <a:rPr lang="en-US" sz="1600" dirty="0"/>
              <a:t> </a:t>
            </a:r>
            <a:endParaRPr lang="en-US" sz="1600" dirty="0" smtClean="0"/>
          </a:p>
        </p:txBody>
      </p:sp>
      <p:grpSp>
        <p:nvGrpSpPr>
          <p:cNvPr id="103" name="Group 102"/>
          <p:cNvGrpSpPr/>
          <p:nvPr/>
        </p:nvGrpSpPr>
        <p:grpSpPr>
          <a:xfrm>
            <a:off x="8689679" y="3660354"/>
            <a:ext cx="398358" cy="262549"/>
            <a:chOff x="451796" y="386081"/>
            <a:chExt cx="1249194" cy="823318"/>
          </a:xfrm>
        </p:grpSpPr>
        <p:sp>
          <p:nvSpPr>
            <p:cNvPr id="104"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05"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180208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Cycle of Continuous </a:t>
            </a:r>
            <a:r>
              <a:rPr lang="en-US" dirty="0" smtClean="0"/>
              <a:t>Smart Manufacturing</a:t>
            </a:r>
            <a:endParaRPr lang="en-US" dirty="0"/>
          </a:p>
        </p:txBody>
      </p:sp>
      <p:sp>
        <p:nvSpPr>
          <p:cNvPr id="4" name="Slide Number Placeholder 3"/>
          <p:cNvSpPr>
            <a:spLocks noGrp="1"/>
          </p:cNvSpPr>
          <p:nvPr>
            <p:ph type="sldNum" sz="quarter" idx="14"/>
          </p:nvPr>
        </p:nvSpPr>
        <p:spPr>
          <a:xfrm>
            <a:off x="12664568" y="6553185"/>
            <a:ext cx="170987" cy="164148"/>
          </a:xfrm>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9</a:t>
            </a:fld>
            <a:endParaRPr lang="en-US" dirty="0">
              <a:solidFill>
                <a:prstClr val="white"/>
              </a:solidFill>
            </a:endParaRPr>
          </a:p>
        </p:txBody>
      </p:sp>
      <p:graphicFrame>
        <p:nvGraphicFramePr>
          <p:cNvPr id="6" name="Content Placeholder 5"/>
          <p:cNvGraphicFramePr>
            <a:graphicFrameLocks noGrp="1"/>
          </p:cNvGraphicFramePr>
          <p:nvPr>
            <p:ph sz="quarter" idx="15"/>
            <p:extLst>
              <p:ext uri="{D42A27DB-BD31-4B8C-83A1-F6EECF244321}">
                <p14:modId xmlns:p14="http://schemas.microsoft.com/office/powerpoint/2010/main" val="3214602621"/>
              </p:ext>
            </p:extLst>
          </p:nvPr>
        </p:nvGraphicFramePr>
        <p:xfrm>
          <a:off x="5160309" y="1155078"/>
          <a:ext cx="5893454" cy="47178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9" name="Group 78"/>
          <p:cNvGrpSpPr/>
          <p:nvPr/>
        </p:nvGrpSpPr>
        <p:grpSpPr>
          <a:xfrm>
            <a:off x="4418802" y="1356943"/>
            <a:ext cx="7454595" cy="4882683"/>
            <a:chOff x="3552027" y="1356943"/>
            <a:chExt cx="7454595" cy="4882683"/>
          </a:xfrm>
        </p:grpSpPr>
        <p:sp>
          <p:nvSpPr>
            <p:cNvPr id="5" name="Cloud Callout 4"/>
            <p:cNvSpPr/>
            <p:nvPr/>
          </p:nvSpPr>
          <p:spPr>
            <a:xfrm rot="11624706">
              <a:off x="6669181" y="2831478"/>
              <a:ext cx="1255059" cy="1102659"/>
            </a:xfrm>
            <a:prstGeom prst="cloudCallo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8" name="Freeform 47"/>
            <p:cNvSpPr/>
            <p:nvPr/>
          </p:nvSpPr>
          <p:spPr>
            <a:xfrm>
              <a:off x="3907806" y="3537377"/>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chemeClr val="accent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9" name="Freeform 48"/>
            <p:cNvSpPr/>
            <p:nvPr/>
          </p:nvSpPr>
          <p:spPr>
            <a:xfrm>
              <a:off x="4049152" y="5438656"/>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AC75D5"/>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7" name="Freeform 56"/>
            <p:cNvSpPr/>
            <p:nvPr/>
          </p:nvSpPr>
          <p:spPr>
            <a:xfrm>
              <a:off x="8600438" y="1356943"/>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C0000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8" name="Freeform 57"/>
            <p:cNvSpPr/>
            <p:nvPr/>
          </p:nvSpPr>
          <p:spPr>
            <a:xfrm>
              <a:off x="10358164" y="3398134"/>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FD774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9" name="Freeform 58"/>
            <p:cNvSpPr/>
            <p:nvPr/>
          </p:nvSpPr>
          <p:spPr>
            <a:xfrm>
              <a:off x="10445208" y="5423860"/>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00B05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4" name="Freeform 43"/>
            <p:cNvSpPr/>
            <p:nvPr/>
          </p:nvSpPr>
          <p:spPr>
            <a:xfrm flipH="1">
              <a:off x="7101374" y="2985959"/>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5" name="Freeform 44"/>
            <p:cNvSpPr/>
            <p:nvPr/>
          </p:nvSpPr>
          <p:spPr>
            <a:xfrm flipH="1">
              <a:off x="7248616" y="3331290"/>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6" name="Freeform 45"/>
            <p:cNvSpPr/>
            <p:nvPr/>
          </p:nvSpPr>
          <p:spPr>
            <a:xfrm flipH="1">
              <a:off x="6864916" y="3287681"/>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2" name="Rounded Rectangle 51"/>
            <p:cNvSpPr/>
            <p:nvPr/>
          </p:nvSpPr>
          <p:spPr>
            <a:xfrm>
              <a:off x="3552027" y="3946691"/>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3" name="Rounded Rectangle 4"/>
            <p:cNvSpPr/>
            <p:nvPr/>
          </p:nvSpPr>
          <p:spPr>
            <a:xfrm>
              <a:off x="3578262" y="3966812"/>
              <a:ext cx="793860" cy="3719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Worker</a:t>
              </a:r>
              <a:endParaRPr lang="en-US" sz="1000" kern="1200" dirty="0"/>
            </a:p>
          </p:txBody>
        </p:sp>
        <p:sp>
          <p:nvSpPr>
            <p:cNvPr id="55" name="Rounded Rectangle 54"/>
            <p:cNvSpPr/>
            <p:nvPr/>
          </p:nvSpPr>
          <p:spPr>
            <a:xfrm>
              <a:off x="3815590" y="5830790"/>
              <a:ext cx="774029" cy="405562"/>
            </a:xfrm>
            <a:prstGeom prst="roundRect">
              <a:avLst/>
            </a:prstGeom>
            <a:solidFill>
              <a:srgbClr val="AC75D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6" name="Rounded Rectangle 4"/>
            <p:cNvSpPr/>
            <p:nvPr/>
          </p:nvSpPr>
          <p:spPr>
            <a:xfrm>
              <a:off x="3838529" y="5850588"/>
              <a:ext cx="728151" cy="36596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Logistics Manager</a:t>
              </a:r>
              <a:endParaRPr lang="en-US" sz="1000" kern="1200" dirty="0"/>
            </a:p>
          </p:txBody>
        </p:sp>
        <p:sp>
          <p:nvSpPr>
            <p:cNvPr id="61" name="Rounded Rectangle 60"/>
            <p:cNvSpPr/>
            <p:nvPr/>
          </p:nvSpPr>
          <p:spPr>
            <a:xfrm>
              <a:off x="8313755" y="1777426"/>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2" name="Rounded Rectangle 4"/>
            <p:cNvSpPr/>
            <p:nvPr/>
          </p:nvSpPr>
          <p:spPr>
            <a:xfrm>
              <a:off x="8339990" y="1797547"/>
              <a:ext cx="793860" cy="371933"/>
            </a:xfrm>
            <a:prstGeom prst="rect">
              <a:avLst/>
            </a:prstGeom>
            <a:solidFill>
              <a:srgbClr val="C0000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Inspector</a:t>
              </a:r>
              <a:endParaRPr lang="en-US" sz="1000" kern="1200" dirty="0"/>
            </a:p>
          </p:txBody>
        </p:sp>
        <p:sp>
          <p:nvSpPr>
            <p:cNvPr id="64" name="Rounded Rectangle 63"/>
            <p:cNvSpPr/>
            <p:nvPr/>
          </p:nvSpPr>
          <p:spPr>
            <a:xfrm>
              <a:off x="10095010" y="3804971"/>
              <a:ext cx="846330" cy="412175"/>
            </a:xfrm>
            <a:prstGeom prst="roundRect">
              <a:avLst/>
            </a:prstGeom>
            <a:solidFill>
              <a:srgbClr val="FD774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5" name="Rounded Rectangle 4"/>
            <p:cNvSpPr/>
            <p:nvPr/>
          </p:nvSpPr>
          <p:spPr>
            <a:xfrm>
              <a:off x="10121245" y="3825092"/>
              <a:ext cx="793860" cy="371933"/>
            </a:xfrm>
            <a:prstGeom prst="rect">
              <a:avLst/>
            </a:prstGeom>
            <a:solidFill>
              <a:srgbClr val="FD7741"/>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dirty="0" smtClean="0"/>
                <a:t>Data Scientist</a:t>
              </a:r>
              <a:endParaRPr lang="en-US" sz="1000" kern="1200" dirty="0"/>
            </a:p>
          </p:txBody>
        </p:sp>
        <p:sp>
          <p:nvSpPr>
            <p:cNvPr id="67" name="Rounded Rectangle 66"/>
            <p:cNvSpPr/>
            <p:nvPr/>
          </p:nvSpPr>
          <p:spPr>
            <a:xfrm>
              <a:off x="10160292" y="5827451"/>
              <a:ext cx="846330" cy="412175"/>
            </a:xfrm>
            <a:prstGeom prst="roundRect">
              <a:avLst/>
            </a:prstGeom>
            <a:solidFill>
              <a:srgbClr val="00B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8" name="Rounded Rectangle 4"/>
            <p:cNvSpPr/>
            <p:nvPr/>
          </p:nvSpPr>
          <p:spPr>
            <a:xfrm>
              <a:off x="10186527" y="5847572"/>
              <a:ext cx="793860" cy="371933"/>
            </a:xfrm>
            <a:prstGeom prst="rect">
              <a:avLst/>
            </a:prstGeom>
            <a:solidFill>
              <a:srgbClr val="00B05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Industrial Modeler</a:t>
              </a:r>
              <a:endParaRPr lang="en-US" sz="1000" kern="1200" dirty="0"/>
            </a:p>
          </p:txBody>
        </p:sp>
      </p:grpSp>
      <p:sp>
        <p:nvSpPr>
          <p:cNvPr id="81" name="TextBox 80"/>
          <p:cNvSpPr txBox="1"/>
          <p:nvPr/>
        </p:nvSpPr>
        <p:spPr>
          <a:xfrm>
            <a:off x="552450" y="1352550"/>
            <a:ext cx="3609975" cy="3046988"/>
          </a:xfrm>
          <a:prstGeom prst="rect">
            <a:avLst/>
          </a:prstGeom>
          <a:noFill/>
        </p:spPr>
        <p:txBody>
          <a:bodyPr wrap="square" rtlCol="0">
            <a:spAutoFit/>
          </a:bodyPr>
          <a:lstStyle/>
          <a:p>
            <a:r>
              <a:rPr lang="en-US" sz="2400" dirty="0" smtClean="0">
                <a:ea typeface="Intel Clear Light" panose="020B0404020203020204" pitchFamily="34" charset="0"/>
                <a:cs typeface="Intel Clear Light" panose="020B0404020203020204" pitchFamily="34" charset="0"/>
              </a:rPr>
              <a:t>Digitization </a:t>
            </a:r>
            <a:r>
              <a:rPr lang="en-US" sz="2400" dirty="0">
                <a:ea typeface="Intel Clear Light" panose="020B0404020203020204" pitchFamily="34" charset="0"/>
                <a:cs typeface="Intel Clear Light" panose="020B0404020203020204" pitchFamily="34" charset="0"/>
              </a:rPr>
              <a:t>and integration of vertical and horizontal value chains </a:t>
            </a:r>
            <a:r>
              <a:rPr lang="en-US" sz="2400" dirty="0" smtClean="0">
                <a:ea typeface="Intel Clear Light" panose="020B0404020203020204" pitchFamily="34" charset="0"/>
                <a:cs typeface="Intel Clear Light" panose="020B0404020203020204" pitchFamily="34" charset="0"/>
              </a:rPr>
              <a:t>enables continuous visibility and feedback with the processes across an organization</a:t>
            </a:r>
          </a:p>
        </p:txBody>
      </p:sp>
    </p:spTree>
    <p:extLst>
      <p:ext uri="{BB962C8B-B14F-4D97-AF65-F5344CB8AC3E}">
        <p14:creationId xmlns:p14="http://schemas.microsoft.com/office/powerpoint/2010/main" val="2531032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2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2.xml><?xml version="1.0" encoding="utf-8"?>
<a:theme xmlns:a="http://schemas.openxmlformats.org/drawingml/2006/main" name="3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3.xml><?xml version="1.0" encoding="utf-8"?>
<a:theme xmlns:a="http://schemas.openxmlformats.org/drawingml/2006/main" name="4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4.xml><?xml version="1.0" encoding="utf-8"?>
<a:theme xmlns:a="http://schemas.openxmlformats.org/drawingml/2006/main" name="5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edb88dee-5860-4ac2-8c71-4759297c4c88" Revision="1" Stencil="System.MyShapes" StencilVersion="1.0"/>
</Control>
</file>

<file path=customXml/itemProps1.xml><?xml version="1.0" encoding="utf-8"?>
<ds:datastoreItem xmlns:ds="http://schemas.openxmlformats.org/officeDocument/2006/customXml" ds:itemID="{3F0D5FD3-706D-4CA2-A178-965A385B413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49456</TotalTime>
  <Words>3275</Words>
  <Application>Microsoft Office PowerPoint</Application>
  <PresentationFormat>Widescreen</PresentationFormat>
  <Paragraphs>560</Paragraphs>
  <Slides>22</Slides>
  <Notes>21</Notes>
  <HiddenSlides>1</HiddenSlides>
  <MMClips>0</MMClips>
  <ScaleCrop>false</ScaleCrop>
  <HeadingPairs>
    <vt:vector size="6" baseType="variant">
      <vt:variant>
        <vt:lpstr>Fonts Used</vt:lpstr>
      </vt:variant>
      <vt:variant>
        <vt:i4>12</vt:i4>
      </vt:variant>
      <vt:variant>
        <vt:lpstr>Theme</vt:lpstr>
      </vt:variant>
      <vt:variant>
        <vt:i4>4</vt:i4>
      </vt:variant>
      <vt:variant>
        <vt:lpstr>Slide Titles</vt:lpstr>
      </vt:variant>
      <vt:variant>
        <vt:i4>22</vt:i4>
      </vt:variant>
    </vt:vector>
  </HeadingPairs>
  <TitlesOfParts>
    <vt:vector size="38" baseType="lpstr">
      <vt:lpstr>Arial</vt:lpstr>
      <vt:lpstr>Calibri</vt:lpstr>
      <vt:lpstr>Calibri Light</vt:lpstr>
      <vt:lpstr>CiscoSansTT</vt:lpstr>
      <vt:lpstr>CiscoSansTT Thin</vt:lpstr>
      <vt:lpstr>Intel Clear</vt:lpstr>
      <vt:lpstr>Intel Clear Light</vt:lpstr>
      <vt:lpstr>Intel Clear Pro</vt:lpstr>
      <vt:lpstr>intel-clear</vt:lpstr>
      <vt:lpstr>Neo Sans Intel</vt:lpstr>
      <vt:lpstr>Times New Roman</vt:lpstr>
      <vt:lpstr>Wingdings</vt:lpstr>
      <vt:lpstr>2_Intel 20150715</vt:lpstr>
      <vt:lpstr>3_Intel 20150715</vt:lpstr>
      <vt:lpstr>4_Intel 20150715</vt:lpstr>
      <vt:lpstr>5_Intel 20150715</vt:lpstr>
      <vt:lpstr>PowerPoint Presentation</vt:lpstr>
      <vt:lpstr>Introduction Video</vt:lpstr>
      <vt:lpstr>IIOT Workshop Overview </vt:lpstr>
      <vt:lpstr>Introducing the Up2 Grove Iot Development kit</vt:lpstr>
      <vt:lpstr>industrial Revolution 4.0</vt:lpstr>
      <vt:lpstr>PowerPoint Presentation</vt:lpstr>
      <vt:lpstr>PowerPoint Presentation</vt:lpstr>
      <vt:lpstr>Technology enables New Value</vt:lpstr>
      <vt:lpstr>Cycle of Continuous Smart Manufacturing</vt:lpstr>
      <vt:lpstr>Industrial 4.0 Pilot Opportunities</vt:lpstr>
      <vt:lpstr>The PATH to Industry 4.0</vt:lpstr>
      <vt:lpstr>Government Action</vt:lpstr>
      <vt:lpstr>vision for Industrial IoT</vt:lpstr>
      <vt:lpstr>Intel Technology for Industrial IoT/Industry 4.0</vt:lpstr>
      <vt:lpstr>PowerPoint Presentation</vt:lpstr>
      <vt:lpstr>IoT end-to-end scalability with Intel</vt:lpstr>
      <vt:lpstr>PowerPoint Presentation</vt:lpstr>
      <vt:lpstr>Honeywell connected freight</vt:lpstr>
      <vt:lpstr>Case Study Headlines</vt:lpstr>
      <vt:lpstr>Where to Go from Here?</vt:lpstr>
      <vt:lpstr>PowerPoint Presentation</vt:lpstr>
      <vt:lpstr>Recent Market Partnerships and Acquisitions </vt:lpstr>
    </vt:vector>
  </TitlesOfParts>
  <Company>Intel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daniel.w.holmlund@intel.com</dc:creator>
  <cp:keywords>CTPClassification=CTP_IC:VisualMarkings=, CTPClassification=CTP_IC</cp:keywords>
  <cp:lastModifiedBy>Holmlund, Daniel W</cp:lastModifiedBy>
  <cp:revision>1025</cp:revision>
  <cp:lastPrinted>2017-11-20T21:45:02Z</cp:lastPrinted>
  <dcterms:created xsi:type="dcterms:W3CDTF">2017-05-17T21:52:06Z</dcterms:created>
  <dcterms:modified xsi:type="dcterms:W3CDTF">2018-01-19T01:15:09Z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TitusGUID">
    <vt:lpwstr>ac2d2e68-2bf0-42e8-a81b-80de6d7768dc</vt:lpwstr>
  </property>
  <property fmtid="{D5CDD505-2E9C-101B-9397-08002B2CF9AE}" pid="4" name="CTP_BU">
    <vt:lpwstr>SSG ENABLING GROUP</vt:lpwstr>
  </property>
  <property fmtid="{D5CDD505-2E9C-101B-9397-08002B2CF9AE}" pid="5" name="CTP_TimeStamp">
    <vt:lpwstr>2018-01-19 01:15:08Z</vt:lpwstr>
  </property>
  <property fmtid="{D5CDD505-2E9C-101B-9397-08002B2CF9AE}" pid="6" name="CTPClassification">
    <vt:lpwstr>CTP_IC</vt:lpwstr>
  </property>
</Properties>
</file>

<file path=docProps/thumbnail.jpeg>
</file>